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4630400" cy="8229600"/>
  <p:notesSz cx="8229600" cy="14630400"/>
  <p:embeddedFontLst>
    <p:embeddedFont>
      <p:font typeface="Petrona"/>
      <p:regular r:id="rId36"/>
    </p:embeddedFont>
    <p:embeddedFont>
      <p:font typeface="Petrona"/>
      <p:regular r:id="rId37"/>
    </p:embeddedFont>
    <p:embeddedFont>
      <p:font typeface="Petrona"/>
      <p:regular r:id="rId38"/>
    </p:embeddedFont>
    <p:embeddedFont>
      <p:font typeface="Petrona"/>
      <p:regular r:id="rId39"/>
    </p:embeddedFont>
    <p:embeddedFont>
      <p:font typeface="Inter"/>
      <p:regular r:id="rId40"/>
    </p:embeddedFont>
    <p:embeddedFont>
      <p:font typeface="Inter"/>
      <p:regular r:id="rId41"/>
    </p:embeddedFont>
    <p:embeddedFont>
      <p:font typeface="Inter"/>
      <p:regular r:id="rId42"/>
    </p:embeddedFont>
    <p:embeddedFont>
      <p:font typeface="Inter"/>
      <p:regular r:id="rId4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36" Type="http://schemas.openxmlformats.org/officeDocument/2006/relationships/font" Target="fonts/font1.fntdata"/><Relationship Id="rId37" Type="http://schemas.openxmlformats.org/officeDocument/2006/relationships/font" Target="fonts/font2.fntdata"/><Relationship Id="rId38" Type="http://schemas.openxmlformats.org/officeDocument/2006/relationships/font" Target="fonts/font3.fntdata"/><Relationship Id="rId39" Type="http://schemas.openxmlformats.org/officeDocument/2006/relationships/font" Target="fonts/font4.fntdata"/><Relationship Id="rId40" Type="http://schemas.openxmlformats.org/officeDocument/2006/relationships/font" Target="fonts/font5.fntdata"/><Relationship Id="rId41" Type="http://schemas.openxmlformats.org/officeDocument/2006/relationships/font" Target="fonts/font6.fntdata"/><Relationship Id="rId42" Type="http://schemas.openxmlformats.org/officeDocument/2006/relationships/font" Target="fonts/font7.fntdata"/><Relationship Id="rId4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1-1.png"/><Relationship Id="rId2" Type="http://schemas.openxmlformats.org/officeDocument/2006/relationships/image" Target="../media/image-1021-2.pn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2-1.png"/><Relationship Id="rId2" Type="http://schemas.openxmlformats.org/officeDocument/2006/relationships/image" Target="../media/image-1022-2.pn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3-1.png"/><Relationship Id="rId2" Type="http://schemas.openxmlformats.org/officeDocument/2006/relationships/image" Target="../media/image-1023-2.pn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4-1.png"/><Relationship Id="rId2" Type="http://schemas.openxmlformats.org/officeDocument/2006/relationships/image" Target="../media/image-1024-2.png"/><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5-1.png"/><Relationship Id="rId2" Type="http://schemas.openxmlformats.org/officeDocument/2006/relationships/image" Target="../media/image-1025-2.png"/><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6-1.png"/><Relationship Id="rId2" Type="http://schemas.openxmlformats.org/officeDocument/2006/relationships/image" Target="../media/image-1026-2.png"/><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7-1.png"/><Relationship Id="rId2" Type="http://schemas.openxmlformats.org/officeDocument/2006/relationships/image" Target="../media/image-1027-2.png"/><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8-1.png"/><Relationship Id="rId2" Type="http://schemas.openxmlformats.org/officeDocument/2006/relationships/image" Target="../media/image-1028-2.png"/><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9-1.png"/><Relationship Id="rId2" Type="http://schemas.openxmlformats.org/officeDocument/2006/relationships/image" Target="../media/image-1029-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30-1.png"/><Relationship Id="rId2" Type="http://schemas.openxmlformats.org/officeDocument/2006/relationships/image" Target="../media/image-1030-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pic>
        <p:nvPicPr>
          <p:cNvPr id="3"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slideLayout" Target="../slideLayouts/slideLayout24.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slideLayout" Target="../slideLayouts/slideLayout29.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WXDB_XpQ6zA" TargetMode="External"/><Relationship Id="rId1" Type="http://schemas.openxmlformats.org/officeDocument/2006/relationships/image" Target="../media/image-9-1.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433507" y="243840"/>
            <a:ext cx="13763387" cy="7765137"/>
          </a:xfrm>
          <a:prstGeom prst="roundRect">
            <a:avLst>
              <a:gd name="adj" fmla="val 1646"/>
            </a:avLst>
          </a:prstGeom>
          <a:solidFill>
            <a:srgbClr val="FFFFFF">
              <a:alpha val="95000"/>
            </a:srgbClr>
          </a:solidFill>
          <a:ln w="7620">
            <a:solidFill>
              <a:srgbClr val="E6E6E6">
                <a:alpha val="75000"/>
              </a:srgbClr>
            </a:solidFill>
            <a:prstDash val="solid"/>
          </a:ln>
        </p:spPr>
      </p:sp>
      <p:sp>
        <p:nvSpPr>
          <p:cNvPr id="3" name="Text 1"/>
          <p:cNvSpPr/>
          <p:nvPr/>
        </p:nvSpPr>
        <p:spPr>
          <a:xfrm>
            <a:off x="4027170" y="909280"/>
            <a:ext cx="4659511" cy="582454"/>
          </a:xfrm>
          <a:prstGeom prst="rect">
            <a:avLst/>
          </a:prstGeom>
          <a:noFill/>
          <a:ln/>
        </p:spPr>
        <p:txBody>
          <a:bodyPr wrap="none" lIns="0" tIns="0" rIns="0" bIns="0" rtlCol="0" anchor="t"/>
          <a:lstStyle/>
          <a:p>
            <a:pPr algn="ctr" indent="0" marL="0">
              <a:lnSpc>
                <a:spcPts val="4550"/>
              </a:lnSpc>
              <a:buNone/>
            </a:pPr>
            <a:r>
              <a:rPr lang="en-US" sz="3650" b="1" dirty="0">
                <a:solidFill>
                  <a:srgbClr val="000000"/>
                </a:solidFill>
                <a:latin typeface="Petrona Bold" pitchFamily="34" charset="0"/>
                <a:ea typeface="Petrona Bold" pitchFamily="34" charset="-122"/>
                <a:cs typeface="Petrona Bold" pitchFamily="34" charset="-120"/>
              </a:rPr>
              <a:t>MTP-2</a:t>
            </a:r>
            <a:endParaRPr lang="en-US" sz="3650" dirty="0"/>
          </a:p>
        </p:txBody>
      </p:sp>
      <p:sp>
        <p:nvSpPr>
          <p:cNvPr id="4" name="Text 2"/>
          <p:cNvSpPr/>
          <p:nvPr/>
        </p:nvSpPr>
        <p:spPr>
          <a:xfrm>
            <a:off x="1143476" y="1669137"/>
            <a:ext cx="10426898" cy="1607582"/>
          </a:xfrm>
          <a:prstGeom prst="rect">
            <a:avLst/>
          </a:prstGeom>
          <a:noFill/>
          <a:ln/>
        </p:spPr>
        <p:txBody>
          <a:bodyPr wrap="square" lIns="0" tIns="0" rIns="0" bIns="0" rtlCol="0" anchor="t"/>
          <a:lstStyle/>
          <a:p>
            <a:pPr algn="ctr" indent="0" marL="0">
              <a:lnSpc>
                <a:spcPts val="6300"/>
              </a:lnSpc>
              <a:buNone/>
            </a:pPr>
            <a:r>
              <a:rPr lang="en-US" sz="5050" b="1" dirty="0">
                <a:solidFill>
                  <a:srgbClr val="000000"/>
                </a:solidFill>
                <a:latin typeface="Petrona Bold" pitchFamily="34" charset="0"/>
                <a:ea typeface="Petrona Bold" pitchFamily="34" charset="-122"/>
                <a:cs typeface="Petrona Bold" pitchFamily="34" charset="-120"/>
              </a:rPr>
              <a:t>Hardware Accelerated Network Traffic Analytics</a:t>
            </a:r>
            <a:endParaRPr lang="en-US" sz="5050" dirty="0"/>
          </a:p>
        </p:txBody>
      </p:sp>
      <p:sp>
        <p:nvSpPr>
          <p:cNvPr id="5" name="Text 3"/>
          <p:cNvSpPr/>
          <p:nvPr/>
        </p:nvSpPr>
        <p:spPr>
          <a:xfrm>
            <a:off x="4711541" y="3454122"/>
            <a:ext cx="3290768" cy="349448"/>
          </a:xfrm>
          <a:prstGeom prst="rect">
            <a:avLst/>
          </a:prstGeom>
          <a:noFill/>
          <a:ln/>
        </p:spPr>
        <p:txBody>
          <a:bodyPr wrap="none" lIns="0" tIns="0" rIns="0" bIns="0" rtlCol="0" anchor="t"/>
          <a:lstStyle/>
          <a:p>
            <a:pPr algn="ctr" indent="0" marL="0">
              <a:lnSpc>
                <a:spcPts val="2750"/>
              </a:lnSpc>
              <a:buNone/>
            </a:pPr>
            <a:r>
              <a:rPr lang="en-US" sz="2200" b="1" dirty="0">
                <a:solidFill>
                  <a:srgbClr val="000000"/>
                </a:solidFill>
                <a:latin typeface="Petrona Bold" pitchFamily="34" charset="0"/>
                <a:ea typeface="Petrona Bold" pitchFamily="34" charset="-122"/>
                <a:cs typeface="Petrona Bold" pitchFamily="34" charset="-120"/>
              </a:rPr>
              <a:t>Baddala Sai Kumar Reddy</a:t>
            </a:r>
            <a:endParaRPr lang="en-US" sz="2200" dirty="0"/>
          </a:p>
        </p:txBody>
      </p:sp>
      <p:sp>
        <p:nvSpPr>
          <p:cNvPr id="6" name="Text 4"/>
          <p:cNvSpPr/>
          <p:nvPr/>
        </p:nvSpPr>
        <p:spPr>
          <a:xfrm>
            <a:off x="4218265" y="3980974"/>
            <a:ext cx="4277201" cy="349448"/>
          </a:xfrm>
          <a:prstGeom prst="rect">
            <a:avLst/>
          </a:prstGeom>
          <a:noFill/>
          <a:ln/>
        </p:spPr>
        <p:txBody>
          <a:bodyPr wrap="none" lIns="0" tIns="0" rIns="0" bIns="0" rtlCol="0" anchor="t"/>
          <a:lstStyle/>
          <a:p>
            <a:pPr algn="ctr" indent="0" marL="0">
              <a:lnSpc>
                <a:spcPts val="2750"/>
              </a:lnSpc>
              <a:buNone/>
            </a:pPr>
            <a:r>
              <a:rPr lang="en-US" sz="2200" b="1" dirty="0">
                <a:solidFill>
                  <a:srgbClr val="000000"/>
                </a:solidFill>
                <a:latin typeface="Petrona Bold" pitchFamily="34" charset="0"/>
                <a:ea typeface="Petrona Bold" pitchFamily="34" charset="-122"/>
                <a:cs typeface="Petrona Bold" pitchFamily="34" charset="-120"/>
              </a:rPr>
              <a:t>Mailavaram Parthasaradhi Reddy</a:t>
            </a:r>
            <a:endParaRPr lang="en-US" sz="2200" dirty="0"/>
          </a:p>
        </p:txBody>
      </p:sp>
      <p:sp>
        <p:nvSpPr>
          <p:cNvPr id="7" name="Text 5"/>
          <p:cNvSpPr/>
          <p:nvPr/>
        </p:nvSpPr>
        <p:spPr>
          <a:xfrm>
            <a:off x="1143476" y="4507825"/>
            <a:ext cx="10426898" cy="355044"/>
          </a:xfrm>
          <a:prstGeom prst="rect">
            <a:avLst/>
          </a:prstGeom>
          <a:noFill/>
          <a:ln/>
        </p:spPr>
        <p:txBody>
          <a:bodyPr wrap="none" lIns="0" tIns="0" rIns="0" bIns="0" rtlCol="0" anchor="t"/>
          <a:lstStyle/>
          <a:p>
            <a:pPr algn="ctr" indent="0" marL="0">
              <a:lnSpc>
                <a:spcPts val="2750"/>
              </a:lnSpc>
              <a:buNone/>
            </a:pPr>
            <a:r>
              <a:rPr lang="en-US" sz="1700" dirty="0">
                <a:solidFill>
                  <a:srgbClr val="272525"/>
                </a:solidFill>
                <a:latin typeface="Inter" pitchFamily="34" charset="0"/>
                <a:ea typeface="Inter" pitchFamily="34" charset="-122"/>
                <a:cs typeface="Inter" pitchFamily="34" charset="-120"/>
              </a:rPr>
              <a:t>         Department of Computer Science and Engineering</a:t>
            </a:r>
            <a:endParaRPr lang="en-US" sz="1700" dirty="0"/>
          </a:p>
        </p:txBody>
      </p:sp>
      <p:sp>
        <p:nvSpPr>
          <p:cNvPr id="8" name="Text 6"/>
          <p:cNvSpPr/>
          <p:nvPr/>
        </p:nvSpPr>
        <p:spPr>
          <a:xfrm>
            <a:off x="1143476" y="5022533"/>
            <a:ext cx="10426898" cy="355044"/>
          </a:xfrm>
          <a:prstGeom prst="rect">
            <a:avLst/>
          </a:prstGeom>
          <a:noFill/>
          <a:ln/>
        </p:spPr>
        <p:txBody>
          <a:bodyPr wrap="none" lIns="0" tIns="0" rIns="0" bIns="0" rtlCol="0" anchor="t"/>
          <a:lstStyle/>
          <a:p>
            <a:pPr algn="ctr" indent="0" marL="0">
              <a:lnSpc>
                <a:spcPts val="2750"/>
              </a:lnSpc>
              <a:buNone/>
            </a:pPr>
            <a:endParaRPr lang="en-US" sz="1700" dirty="0"/>
          </a:p>
        </p:txBody>
      </p:sp>
      <p:sp>
        <p:nvSpPr>
          <p:cNvPr id="9" name="Text 7"/>
          <p:cNvSpPr/>
          <p:nvPr/>
        </p:nvSpPr>
        <p:spPr>
          <a:xfrm>
            <a:off x="4959072" y="5554980"/>
            <a:ext cx="2795707" cy="349448"/>
          </a:xfrm>
          <a:prstGeom prst="rect">
            <a:avLst/>
          </a:prstGeom>
          <a:noFill/>
          <a:ln/>
        </p:spPr>
        <p:txBody>
          <a:bodyPr wrap="none" lIns="0" tIns="0" rIns="0" bIns="0" rtlCol="0" anchor="t"/>
          <a:lstStyle/>
          <a:p>
            <a:pPr algn="ctr" indent="0" marL="0">
              <a:lnSpc>
                <a:spcPts val="2750"/>
              </a:lnSpc>
              <a:buNone/>
            </a:pPr>
            <a:r>
              <a:rPr lang="en-US" sz="2200" b="1" dirty="0">
                <a:solidFill>
                  <a:srgbClr val="4A644E"/>
                </a:solidFill>
                <a:latin typeface="Petrona Bold" pitchFamily="34" charset="0"/>
                <a:ea typeface="Petrona Bold" pitchFamily="34" charset="-122"/>
                <a:cs typeface="Petrona Bold" pitchFamily="34" charset="-120"/>
              </a:rPr>
              <a:t>Guided By</a:t>
            </a:r>
            <a:endParaRPr lang="en-US" sz="2200" dirty="0"/>
          </a:p>
        </p:txBody>
      </p:sp>
      <p:sp>
        <p:nvSpPr>
          <p:cNvPr id="10" name="Text 8"/>
          <p:cNvSpPr/>
          <p:nvPr/>
        </p:nvSpPr>
        <p:spPr>
          <a:xfrm>
            <a:off x="4822150" y="6081832"/>
            <a:ext cx="3069431" cy="349448"/>
          </a:xfrm>
          <a:prstGeom prst="rect">
            <a:avLst/>
          </a:prstGeom>
          <a:noFill/>
          <a:ln/>
        </p:spPr>
        <p:txBody>
          <a:bodyPr wrap="none" lIns="0" tIns="0" rIns="0" bIns="0" rtlCol="0" anchor="t"/>
          <a:lstStyle/>
          <a:p>
            <a:pPr algn="ctr" indent="0" marL="0">
              <a:lnSpc>
                <a:spcPts val="2750"/>
              </a:lnSpc>
              <a:buNone/>
            </a:pPr>
            <a:r>
              <a:rPr lang="en-US" sz="2200" b="1" dirty="0">
                <a:solidFill>
                  <a:srgbClr val="000000"/>
                </a:solidFill>
                <a:latin typeface="Petrona Bold" pitchFamily="34" charset="0"/>
                <a:ea typeface="Petrona Bold" pitchFamily="34" charset="-122"/>
                <a:cs typeface="Petrona Bold" pitchFamily="34" charset="-120"/>
              </a:rPr>
              <a:t>  Prof.Ayon Chakraborty</a:t>
            </a:r>
            <a:endParaRPr lang="en-US" sz="2200" dirty="0"/>
          </a:p>
        </p:txBody>
      </p:sp>
      <p:sp>
        <p:nvSpPr>
          <p:cNvPr id="11" name="Text 9"/>
          <p:cNvSpPr/>
          <p:nvPr/>
        </p:nvSpPr>
        <p:spPr>
          <a:xfrm>
            <a:off x="5192078" y="6608683"/>
            <a:ext cx="2329696" cy="291227"/>
          </a:xfrm>
          <a:prstGeom prst="rect">
            <a:avLst/>
          </a:prstGeom>
          <a:noFill/>
          <a:ln/>
        </p:spPr>
        <p:txBody>
          <a:bodyPr wrap="none" lIns="0" tIns="0" rIns="0" bIns="0" rtlCol="0" anchor="t"/>
          <a:lstStyle/>
          <a:p>
            <a:pPr algn="ctr" indent="0" marL="0">
              <a:lnSpc>
                <a:spcPts val="2250"/>
              </a:lnSpc>
              <a:buNone/>
            </a:pPr>
            <a:r>
              <a:rPr lang="en-US" sz="1800" b="1" dirty="0">
                <a:solidFill>
                  <a:srgbClr val="000000"/>
                </a:solidFill>
                <a:latin typeface="Petrona Bold" pitchFamily="34" charset="0"/>
                <a:ea typeface="Petrona Bold" pitchFamily="34" charset="-122"/>
                <a:cs typeface="Petrona Bold" pitchFamily="34" charset="-120"/>
              </a:rPr>
              <a:t>November 2024</a:t>
            </a:r>
            <a:endParaRPr lang="en-US" sz="1800" dirty="0"/>
          </a:p>
        </p:txBody>
      </p:sp>
      <p:sp>
        <p:nvSpPr>
          <p:cNvPr id="12" name="Text 10"/>
          <p:cNvSpPr/>
          <p:nvPr/>
        </p:nvSpPr>
        <p:spPr>
          <a:xfrm>
            <a:off x="1143476" y="7077313"/>
            <a:ext cx="10426898" cy="283964"/>
          </a:xfrm>
          <a:prstGeom prst="rect">
            <a:avLst/>
          </a:prstGeom>
          <a:noFill/>
          <a:ln/>
        </p:spPr>
        <p:txBody>
          <a:bodyPr wrap="none" lIns="0" tIns="0" rIns="0" bIns="0" rtlCol="0" anchor="t"/>
          <a:lstStyle/>
          <a:p>
            <a:pPr algn="l" indent="0" marL="0">
              <a:lnSpc>
                <a:spcPts val="2200"/>
              </a:lnSpc>
              <a:buNone/>
            </a:pPr>
            <a:endParaRPr lang="en-US" sz="1350" dirty="0"/>
          </a:p>
        </p:txBody>
      </p:sp>
      <p:pic>
        <p:nvPicPr>
          <p:cNvPr id="13" name="Image 0" descr="preencoded.png">    </p:cNvPr>
          <p:cNvPicPr>
            <a:picLocks noChangeAspect="1"/>
          </p:cNvPicPr>
          <p:nvPr/>
        </p:nvPicPr>
        <p:blipFill>
          <a:blip r:embed="rId1"/>
          <a:stretch>
            <a:fillRect/>
          </a:stretch>
        </p:blipFill>
        <p:spPr>
          <a:xfrm>
            <a:off x="12010906" y="931545"/>
            <a:ext cx="1483519" cy="1483519"/>
          </a:xfrm>
          <a:prstGeom prst="rect">
            <a:avLst/>
          </a:prstGeom>
        </p:spPr>
      </p:pic>
      <p:sp>
        <p:nvSpPr>
          <p:cNvPr id="14" name="Text 11"/>
          <p:cNvSpPr/>
          <p:nvPr/>
        </p:nvSpPr>
        <p:spPr>
          <a:xfrm>
            <a:off x="12010906" y="2614732"/>
            <a:ext cx="1483519" cy="283964"/>
          </a:xfrm>
          <a:prstGeom prst="rect">
            <a:avLst/>
          </a:prstGeom>
          <a:noFill/>
          <a:ln/>
        </p:spPr>
        <p:txBody>
          <a:bodyPr wrap="none" lIns="0" tIns="0" rIns="0" bIns="0" rtlCol="0" anchor="t"/>
          <a:lstStyle/>
          <a:p>
            <a:pPr algn="l" indent="0" marL="0">
              <a:lnSpc>
                <a:spcPts val="2200"/>
              </a:lnSpc>
              <a:buNone/>
            </a:pP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sp>
        <p:nvSpPr>
          <p:cNvPr id="3" name="Text 1"/>
          <p:cNvSpPr/>
          <p:nvPr/>
        </p:nvSpPr>
        <p:spPr>
          <a:xfrm>
            <a:off x="1180267" y="2583299"/>
            <a:ext cx="12214384"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Getting to Know AXI Interfaces: The Heart of Data Flow</a:t>
            </a:r>
            <a:endParaRPr lang="en-US" sz="3850" dirty="0"/>
          </a:p>
        </p:txBody>
      </p:sp>
      <p:sp>
        <p:nvSpPr>
          <p:cNvPr id="4" name="Text 2"/>
          <p:cNvSpPr/>
          <p:nvPr/>
        </p:nvSpPr>
        <p:spPr>
          <a:xfrm>
            <a:off x="1180267" y="3569375"/>
            <a:ext cx="12269867" cy="746760"/>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AXI, or </a:t>
            </a:r>
            <a:pPr algn="l" indent="0" marL="0">
              <a:lnSpc>
                <a:spcPts val="2900"/>
              </a:lnSpc>
              <a:buNone/>
            </a:pPr>
            <a:r>
              <a:rPr lang="en-US" sz="1800" b="1" dirty="0">
                <a:solidFill>
                  <a:srgbClr val="272525"/>
                </a:solidFill>
                <a:latin typeface="Inter" pitchFamily="34" charset="0"/>
                <a:ea typeface="Inter" pitchFamily="34" charset="-122"/>
                <a:cs typeface="Inter" pitchFamily="34" charset="-120"/>
              </a:rPr>
              <a:t>Advanced eXtensible Interface</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is a crucial communication protocol for data exchange within the Zynq architecture.</a:t>
            </a:r>
            <a:endParaRPr lang="en-US" sz="1800" dirty="0"/>
          </a:p>
        </p:txBody>
      </p:sp>
      <p:sp>
        <p:nvSpPr>
          <p:cNvPr id="5" name="Text 3"/>
          <p:cNvSpPr/>
          <p:nvPr/>
        </p:nvSpPr>
        <p:spPr>
          <a:xfrm>
            <a:off x="1180267" y="4526161"/>
            <a:ext cx="12269867" cy="1120140"/>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AXI is part of ARM's AMBA (</a:t>
            </a:r>
            <a:pPr algn="l" indent="0" marL="0">
              <a:lnSpc>
                <a:spcPts val="2900"/>
              </a:lnSpc>
              <a:buNone/>
            </a:pPr>
            <a:r>
              <a:rPr lang="en-US" sz="1800" b="1" dirty="0">
                <a:solidFill>
                  <a:srgbClr val="272525"/>
                </a:solidFill>
                <a:latin typeface="Inter" pitchFamily="34" charset="0"/>
                <a:ea typeface="Inter" pitchFamily="34" charset="-122"/>
                <a:cs typeface="Inter" pitchFamily="34" charset="-120"/>
              </a:rPr>
              <a:t>Advanced Microcontroller Bus Architecture</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protocol suite. Designed for high-performance data transfer with low latency, AXI enables seamless communication between the Processing System (PS) and Programmable Logic (PL) in </a:t>
            </a:r>
            <a:pPr algn="l" indent="0" marL="0">
              <a:lnSpc>
                <a:spcPts val="2900"/>
              </a:lnSpc>
              <a:buNone/>
            </a:pPr>
            <a:r>
              <a:rPr lang="en-US" sz="1800" b="1" dirty="0">
                <a:solidFill>
                  <a:srgbClr val="272525"/>
                </a:solidFill>
                <a:latin typeface="Inter" pitchFamily="34" charset="0"/>
                <a:ea typeface="Inter" pitchFamily="34" charset="-122"/>
                <a:cs typeface="Inter" pitchFamily="34" charset="-120"/>
              </a:rPr>
              <a:t>System on Chips</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(SoCs) like the Zynq.</a:t>
            </a: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sp>
        <p:nvSpPr>
          <p:cNvPr id="3" name="Text 1"/>
          <p:cNvSpPr/>
          <p:nvPr/>
        </p:nvSpPr>
        <p:spPr>
          <a:xfrm>
            <a:off x="1180267" y="1103471"/>
            <a:ext cx="7153037" cy="845463"/>
          </a:xfrm>
          <a:prstGeom prst="rect">
            <a:avLst/>
          </a:prstGeom>
          <a:noFill/>
          <a:ln/>
        </p:spPr>
        <p:txBody>
          <a:bodyPr wrap="none" lIns="0" tIns="0" rIns="0" bIns="0" rtlCol="0" anchor="t"/>
          <a:lstStyle/>
          <a:p>
            <a:pPr algn="l" indent="0" marL="0">
              <a:lnSpc>
                <a:spcPts val="6650"/>
              </a:lnSpc>
              <a:buNone/>
            </a:pPr>
            <a:r>
              <a:rPr lang="en-US" sz="5300" b="1" dirty="0">
                <a:solidFill>
                  <a:srgbClr val="000000"/>
                </a:solidFill>
                <a:latin typeface="Petrona Bold" pitchFamily="34" charset="0"/>
                <a:ea typeface="Petrona Bold" pitchFamily="34" charset="-122"/>
                <a:cs typeface="Petrona Bold" pitchFamily="34" charset="-120"/>
              </a:rPr>
              <a:t>Types of AXI Interfaces</a:t>
            </a:r>
            <a:endParaRPr lang="en-US" sz="5300" dirty="0"/>
          </a:p>
        </p:txBody>
      </p:sp>
      <p:sp>
        <p:nvSpPr>
          <p:cNvPr id="4" name="Text 2"/>
          <p:cNvSpPr/>
          <p:nvPr/>
        </p:nvSpPr>
        <p:spPr>
          <a:xfrm>
            <a:off x="1180267" y="2602349"/>
            <a:ext cx="4901208"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AXI Lite</a:t>
            </a:r>
            <a:endParaRPr lang="en-US" sz="3850" dirty="0"/>
          </a:p>
        </p:txBody>
      </p:sp>
      <p:sp>
        <p:nvSpPr>
          <p:cNvPr id="5" name="Text 3"/>
          <p:cNvSpPr/>
          <p:nvPr/>
        </p:nvSpPr>
        <p:spPr>
          <a:xfrm>
            <a:off x="1180267" y="3401735"/>
            <a:ext cx="5779889" cy="373380"/>
          </a:xfrm>
          <a:prstGeom prst="rect">
            <a:avLst/>
          </a:prstGeom>
          <a:noFill/>
          <a:ln/>
        </p:spPr>
        <p:txBody>
          <a:bodyPr wrap="non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Lightweight interface ideal for low-bandwidth</a:t>
            </a:r>
            <a:endParaRPr lang="en-US" sz="1800" dirty="0"/>
          </a:p>
        </p:txBody>
      </p:sp>
      <p:sp>
        <p:nvSpPr>
          <p:cNvPr id="6" name="Text 4"/>
          <p:cNvSpPr/>
          <p:nvPr/>
        </p:nvSpPr>
        <p:spPr>
          <a:xfrm>
            <a:off x="1180267" y="3943112"/>
            <a:ext cx="5779889" cy="373380"/>
          </a:xfrm>
          <a:prstGeom prst="rect">
            <a:avLst/>
          </a:prstGeom>
          <a:noFill/>
          <a:ln/>
        </p:spPr>
        <p:txBody>
          <a:bodyPr wrap="non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Single data transactions</a:t>
            </a:r>
            <a:endParaRPr lang="en-US" sz="1800" dirty="0"/>
          </a:p>
        </p:txBody>
      </p:sp>
      <p:sp>
        <p:nvSpPr>
          <p:cNvPr id="7" name="Text 5"/>
          <p:cNvSpPr/>
          <p:nvPr/>
        </p:nvSpPr>
        <p:spPr>
          <a:xfrm>
            <a:off x="1180267" y="4484489"/>
            <a:ext cx="5779889" cy="746760"/>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Ideal for applications such as configuring control registers.</a:t>
            </a:r>
            <a:endParaRPr lang="en-US" sz="1800" dirty="0"/>
          </a:p>
        </p:txBody>
      </p:sp>
      <p:sp>
        <p:nvSpPr>
          <p:cNvPr id="8" name="Text 6"/>
          <p:cNvSpPr/>
          <p:nvPr/>
        </p:nvSpPr>
        <p:spPr>
          <a:xfrm>
            <a:off x="7423309" y="2415659"/>
            <a:ext cx="4901208"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AXI Stream</a:t>
            </a:r>
            <a:endParaRPr lang="en-US" sz="3850" dirty="0"/>
          </a:p>
        </p:txBody>
      </p:sp>
      <p:sp>
        <p:nvSpPr>
          <p:cNvPr id="9" name="Text 7"/>
          <p:cNvSpPr/>
          <p:nvPr/>
        </p:nvSpPr>
        <p:spPr>
          <a:xfrm>
            <a:off x="7423309" y="3215045"/>
            <a:ext cx="6034326" cy="746760"/>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Optimized for high-speed, unidirectional data streaming, ideal for large data transfers.</a:t>
            </a:r>
            <a:endParaRPr lang="en-US" sz="1800" dirty="0"/>
          </a:p>
        </p:txBody>
      </p:sp>
      <p:sp>
        <p:nvSpPr>
          <p:cNvPr id="10" name="Text 8"/>
          <p:cNvSpPr/>
          <p:nvPr/>
        </p:nvSpPr>
        <p:spPr>
          <a:xfrm>
            <a:off x="7423309" y="4129802"/>
            <a:ext cx="6034326" cy="373380"/>
          </a:xfrm>
          <a:prstGeom prst="rect">
            <a:avLst/>
          </a:prstGeom>
          <a:noFill/>
          <a:ln/>
        </p:spPr>
        <p:txBody>
          <a:bodyPr wrap="non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For continuous data like video, audio, or sensor data.</a:t>
            </a:r>
            <a:endParaRPr lang="en-US" sz="1800" dirty="0"/>
          </a:p>
        </p:txBody>
      </p:sp>
      <p:sp>
        <p:nvSpPr>
          <p:cNvPr id="11" name="Text 9"/>
          <p:cNvSpPr/>
          <p:nvPr/>
        </p:nvSpPr>
        <p:spPr>
          <a:xfrm>
            <a:off x="7423309" y="4671179"/>
            <a:ext cx="6034326" cy="746760"/>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Ideal for video and image processing pipelines, audio streaming, and high-speed networking.</a:t>
            </a:r>
            <a:endParaRPr lang="en-US" sz="1800" dirty="0"/>
          </a:p>
        </p:txBody>
      </p:sp>
      <p:sp>
        <p:nvSpPr>
          <p:cNvPr id="12" name="Text 10"/>
          <p:cNvSpPr/>
          <p:nvPr/>
        </p:nvSpPr>
        <p:spPr>
          <a:xfrm>
            <a:off x="1180267" y="5795963"/>
            <a:ext cx="12269867" cy="373380"/>
          </a:xfrm>
          <a:prstGeom prst="rect">
            <a:avLst/>
          </a:prstGeom>
          <a:noFill/>
          <a:ln/>
        </p:spPr>
        <p:txBody>
          <a:bodyPr wrap="none" lIns="0" tIns="0" rIns="0" bIns="0" rtlCol="0" anchor="t"/>
          <a:lstStyle/>
          <a:p>
            <a:pPr algn="l" indent="0" marL="0">
              <a:lnSpc>
                <a:spcPts val="2900"/>
              </a:lnSpc>
              <a:buNone/>
            </a:pPr>
            <a:r>
              <a:rPr lang="en-US" sz="1800" i="1" dirty="0">
                <a:solidFill>
                  <a:srgbClr val="272525"/>
                </a:solidFill>
                <a:latin typeface="Inter" pitchFamily="34" charset="0"/>
                <a:ea typeface="Inter" pitchFamily="34" charset="-122"/>
                <a:cs typeface="Inter" pitchFamily="34" charset="-120"/>
              </a:rPr>
              <a:t>Considering AXI interface types is crucial for this AI-accelerated NIC framework.</a:t>
            </a:r>
            <a:endParaRPr lang="en-US" sz="1800" dirty="0"/>
          </a:p>
        </p:txBody>
      </p:sp>
      <p:sp>
        <p:nvSpPr>
          <p:cNvPr id="13" name="Text 11"/>
          <p:cNvSpPr/>
          <p:nvPr/>
        </p:nvSpPr>
        <p:spPr>
          <a:xfrm>
            <a:off x="1180267" y="6379369"/>
            <a:ext cx="12269867" cy="746760"/>
          </a:xfrm>
          <a:prstGeom prst="rect">
            <a:avLst/>
          </a:prstGeom>
          <a:noFill/>
          <a:ln/>
        </p:spPr>
        <p:txBody>
          <a:bodyPr wrap="square" lIns="0" tIns="0" rIns="0" bIns="0" rtlCol="0" anchor="t"/>
          <a:lstStyle/>
          <a:p>
            <a:pPr algn="l" indent="0" marL="0">
              <a:lnSpc>
                <a:spcPts val="2900"/>
              </a:lnSpc>
              <a:buNone/>
            </a:pPr>
            <a:r>
              <a:rPr lang="en-US" sz="1800" i="1" dirty="0">
                <a:solidFill>
                  <a:srgbClr val="272525"/>
                </a:solidFill>
                <a:latin typeface="Inter" pitchFamily="34" charset="0"/>
                <a:ea typeface="Inter" pitchFamily="34" charset="-122"/>
                <a:cs typeface="Inter" pitchFamily="34" charset="-120"/>
              </a:rPr>
              <a:t> </a:t>
            </a:r>
            <a:pPr algn="l" indent="0" marL="0">
              <a:lnSpc>
                <a:spcPts val="2900"/>
              </a:lnSpc>
              <a:buNone/>
            </a:pPr>
            <a:r>
              <a:rPr lang="en-US" sz="1800" i="1" dirty="0">
                <a:solidFill>
                  <a:srgbClr val="007EBD"/>
                </a:solidFill>
                <a:latin typeface="Inter" pitchFamily="34" charset="0"/>
                <a:ea typeface="Inter" pitchFamily="34" charset="-122"/>
                <a:cs typeface="Inter" pitchFamily="34" charset="-120"/>
              </a:rPr>
              <a:t>AXI Stream</a:t>
            </a:r>
            <a:pPr algn="l" indent="0" marL="0">
              <a:lnSpc>
                <a:spcPts val="2900"/>
              </a:lnSpc>
              <a:buNone/>
            </a:pPr>
            <a:r>
              <a:rPr lang="en-US" sz="1800" i="1" dirty="0">
                <a:solidFill>
                  <a:srgbClr val="272525"/>
                </a:solidFill>
                <a:latin typeface="Inter" pitchFamily="34" charset="0"/>
                <a:ea typeface="Inter" pitchFamily="34" charset="-122"/>
                <a:cs typeface="Inter" pitchFamily="34" charset="-120"/>
              </a:rPr>
              <a:t> is essential for high-speed, unidirectional data flow, making it ideal for continuous packet processing in network analytics.</a:t>
            </a: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sp>
        <p:nvSpPr>
          <p:cNvPr id="3" name="Text 1"/>
          <p:cNvSpPr/>
          <p:nvPr/>
        </p:nvSpPr>
        <p:spPr>
          <a:xfrm>
            <a:off x="1180267" y="1096328"/>
            <a:ext cx="11181755"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Connecting the Dots: Simple Adder with AXI GPIO</a:t>
            </a:r>
            <a:endParaRPr lang="en-US" sz="3850" dirty="0"/>
          </a:p>
        </p:txBody>
      </p:sp>
      <p:sp>
        <p:nvSpPr>
          <p:cNvPr id="4" name="Shape 2"/>
          <p:cNvSpPr/>
          <p:nvPr/>
        </p:nvSpPr>
        <p:spPr>
          <a:xfrm>
            <a:off x="7303770" y="2082403"/>
            <a:ext cx="22860" cy="5050750"/>
          </a:xfrm>
          <a:prstGeom prst="roundRect">
            <a:avLst>
              <a:gd name="adj" fmla="val 343042"/>
            </a:avLst>
          </a:prstGeom>
          <a:solidFill>
            <a:srgbClr val="2B1C4F"/>
          </a:solidFill>
          <a:ln/>
        </p:spPr>
      </p:sp>
      <p:sp>
        <p:nvSpPr>
          <p:cNvPr id="5" name="Shape 3"/>
          <p:cNvSpPr/>
          <p:nvPr/>
        </p:nvSpPr>
        <p:spPr>
          <a:xfrm>
            <a:off x="6567964" y="2280999"/>
            <a:ext cx="560070" cy="22860"/>
          </a:xfrm>
          <a:prstGeom prst="roundRect">
            <a:avLst>
              <a:gd name="adj" fmla="val 343042"/>
            </a:avLst>
          </a:prstGeom>
          <a:solidFill>
            <a:srgbClr val="2B1C4F"/>
          </a:solidFill>
          <a:ln/>
        </p:spPr>
      </p:sp>
      <p:sp>
        <p:nvSpPr>
          <p:cNvPr id="6" name="Shape 4"/>
          <p:cNvSpPr/>
          <p:nvPr/>
        </p:nvSpPr>
        <p:spPr>
          <a:xfrm>
            <a:off x="7105174" y="2082403"/>
            <a:ext cx="420053" cy="420053"/>
          </a:xfrm>
          <a:prstGeom prst="roundRect">
            <a:avLst>
              <a:gd name="adj" fmla="val 18669"/>
            </a:avLst>
          </a:prstGeom>
          <a:solidFill>
            <a:srgbClr val="120336"/>
          </a:solidFill>
          <a:ln w="7620">
            <a:solidFill>
              <a:srgbClr val="2B1C4F"/>
            </a:solidFill>
            <a:prstDash val="solid"/>
          </a:ln>
        </p:spPr>
      </p:sp>
      <p:sp>
        <p:nvSpPr>
          <p:cNvPr id="7" name="Text 5"/>
          <p:cNvSpPr/>
          <p:nvPr/>
        </p:nvSpPr>
        <p:spPr>
          <a:xfrm>
            <a:off x="7168217" y="2108656"/>
            <a:ext cx="293965" cy="367546"/>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Petrona Bold" pitchFamily="34" charset="0"/>
                <a:ea typeface="Petrona Bold" pitchFamily="34" charset="-122"/>
                <a:cs typeface="Petrona Bold" pitchFamily="34" charset="-120"/>
              </a:rPr>
              <a:t>1</a:t>
            </a:r>
            <a:endParaRPr lang="en-US" sz="2300" dirty="0"/>
          </a:p>
        </p:txBody>
      </p:sp>
      <p:sp>
        <p:nvSpPr>
          <p:cNvPr id="8" name="Text 6"/>
          <p:cNvSpPr/>
          <p:nvPr/>
        </p:nvSpPr>
        <p:spPr>
          <a:xfrm>
            <a:off x="3251478" y="2146578"/>
            <a:ext cx="3130272" cy="306229"/>
          </a:xfrm>
          <a:prstGeom prst="rect">
            <a:avLst/>
          </a:prstGeom>
          <a:noFill/>
          <a:ln/>
        </p:spPr>
        <p:txBody>
          <a:bodyPr wrap="none" lIns="0" tIns="0" rIns="0" bIns="0" rtlCol="0" anchor="t"/>
          <a:lstStyle/>
          <a:p>
            <a:pPr algn="r"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Processing System (PS) Side</a:t>
            </a:r>
            <a:endParaRPr lang="en-US" sz="1900" dirty="0"/>
          </a:p>
        </p:txBody>
      </p:sp>
      <p:sp>
        <p:nvSpPr>
          <p:cNvPr id="9" name="Text 7"/>
          <p:cNvSpPr/>
          <p:nvPr/>
        </p:nvSpPr>
        <p:spPr>
          <a:xfrm>
            <a:off x="1180267" y="2564725"/>
            <a:ext cx="5201483" cy="1493044"/>
          </a:xfrm>
          <a:prstGeom prst="rect">
            <a:avLst/>
          </a:prstGeom>
          <a:noFill/>
          <a:ln/>
        </p:spPr>
        <p:txBody>
          <a:bodyPr wrap="square" lIns="0" tIns="0" rIns="0" bIns="0" rtlCol="0" anchor="t"/>
          <a:lstStyle/>
          <a:p>
            <a:pPr algn="r" indent="0" marL="0">
              <a:lnSpc>
                <a:spcPts val="2350"/>
              </a:lnSpc>
              <a:buNone/>
            </a:pPr>
            <a:r>
              <a:rPr lang="en-US" sz="1450" dirty="0">
                <a:solidFill>
                  <a:srgbClr val="272525"/>
                </a:solidFill>
                <a:latin typeface="Inter" pitchFamily="34" charset="0"/>
                <a:ea typeface="Inter" pitchFamily="34" charset="-122"/>
                <a:cs typeface="Inter" pitchFamily="34" charset="-120"/>
              </a:rPr>
              <a:t>The Processing System (PS) acts as the brain of the operation, handling the initial data input and receiving the final output. The PS receives input values (operands) from the user, typically through a Python code in a Jupyter Notebook environment.</a:t>
            </a:r>
            <a:endParaRPr lang="en-US" sz="1450" dirty="0"/>
          </a:p>
        </p:txBody>
      </p:sp>
      <p:sp>
        <p:nvSpPr>
          <p:cNvPr id="10" name="Shape 8"/>
          <p:cNvSpPr/>
          <p:nvPr/>
        </p:nvSpPr>
        <p:spPr>
          <a:xfrm>
            <a:off x="7502366" y="3401139"/>
            <a:ext cx="560070" cy="22860"/>
          </a:xfrm>
          <a:prstGeom prst="roundRect">
            <a:avLst>
              <a:gd name="adj" fmla="val 343042"/>
            </a:avLst>
          </a:prstGeom>
          <a:solidFill>
            <a:srgbClr val="2B1C4F"/>
          </a:solidFill>
          <a:ln/>
        </p:spPr>
      </p:sp>
      <p:sp>
        <p:nvSpPr>
          <p:cNvPr id="11" name="Shape 9"/>
          <p:cNvSpPr/>
          <p:nvPr/>
        </p:nvSpPr>
        <p:spPr>
          <a:xfrm>
            <a:off x="7105174" y="3202543"/>
            <a:ext cx="420053" cy="420053"/>
          </a:xfrm>
          <a:prstGeom prst="roundRect">
            <a:avLst>
              <a:gd name="adj" fmla="val 18669"/>
            </a:avLst>
          </a:prstGeom>
          <a:solidFill>
            <a:srgbClr val="120336"/>
          </a:solidFill>
          <a:ln w="7620">
            <a:solidFill>
              <a:srgbClr val="2B1C4F"/>
            </a:solidFill>
            <a:prstDash val="solid"/>
          </a:ln>
        </p:spPr>
      </p:sp>
      <p:sp>
        <p:nvSpPr>
          <p:cNvPr id="12" name="Text 10"/>
          <p:cNvSpPr/>
          <p:nvPr/>
        </p:nvSpPr>
        <p:spPr>
          <a:xfrm>
            <a:off x="7168217" y="3228796"/>
            <a:ext cx="293965" cy="367546"/>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Petrona Bold" pitchFamily="34" charset="0"/>
                <a:ea typeface="Petrona Bold" pitchFamily="34" charset="-122"/>
                <a:cs typeface="Petrona Bold" pitchFamily="34" charset="-120"/>
              </a:rPr>
              <a:t>2</a:t>
            </a:r>
            <a:endParaRPr lang="en-US" sz="2300" dirty="0"/>
          </a:p>
        </p:txBody>
      </p:sp>
      <p:sp>
        <p:nvSpPr>
          <p:cNvPr id="13" name="Text 11"/>
          <p:cNvSpPr/>
          <p:nvPr/>
        </p:nvSpPr>
        <p:spPr>
          <a:xfrm>
            <a:off x="8248650" y="3266718"/>
            <a:ext cx="2450544"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AXI GPIO Interface</a:t>
            </a:r>
            <a:endParaRPr lang="en-US" sz="1900" dirty="0"/>
          </a:p>
        </p:txBody>
      </p:sp>
      <p:sp>
        <p:nvSpPr>
          <p:cNvPr id="14" name="Text 12"/>
          <p:cNvSpPr/>
          <p:nvPr/>
        </p:nvSpPr>
        <p:spPr>
          <a:xfrm>
            <a:off x="8248650" y="3684865"/>
            <a:ext cx="5201483" cy="1194435"/>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The PS leverages the AXI GPIO interface to send these input values (operands) to the Programmable Logic (PL) for processing. This interface facilitates a simple communication pathway between the PS and PL.</a:t>
            </a:r>
            <a:endParaRPr lang="en-US" sz="1450" dirty="0"/>
          </a:p>
        </p:txBody>
      </p:sp>
      <p:sp>
        <p:nvSpPr>
          <p:cNvPr id="15" name="Shape 13"/>
          <p:cNvSpPr/>
          <p:nvPr/>
        </p:nvSpPr>
        <p:spPr>
          <a:xfrm>
            <a:off x="6567964" y="4629745"/>
            <a:ext cx="560070" cy="22860"/>
          </a:xfrm>
          <a:prstGeom prst="roundRect">
            <a:avLst>
              <a:gd name="adj" fmla="val 343042"/>
            </a:avLst>
          </a:prstGeom>
          <a:solidFill>
            <a:srgbClr val="2B1C4F"/>
          </a:solidFill>
          <a:ln/>
        </p:spPr>
      </p:sp>
      <p:sp>
        <p:nvSpPr>
          <p:cNvPr id="16" name="Shape 14"/>
          <p:cNvSpPr/>
          <p:nvPr/>
        </p:nvSpPr>
        <p:spPr>
          <a:xfrm>
            <a:off x="7105174" y="4431149"/>
            <a:ext cx="420053" cy="420053"/>
          </a:xfrm>
          <a:prstGeom prst="roundRect">
            <a:avLst>
              <a:gd name="adj" fmla="val 18669"/>
            </a:avLst>
          </a:prstGeom>
          <a:solidFill>
            <a:srgbClr val="120336"/>
          </a:solidFill>
          <a:ln w="7620">
            <a:solidFill>
              <a:srgbClr val="2B1C4F"/>
            </a:solidFill>
            <a:prstDash val="solid"/>
          </a:ln>
        </p:spPr>
      </p:sp>
      <p:sp>
        <p:nvSpPr>
          <p:cNvPr id="17" name="Text 15"/>
          <p:cNvSpPr/>
          <p:nvPr/>
        </p:nvSpPr>
        <p:spPr>
          <a:xfrm>
            <a:off x="7168217" y="4457402"/>
            <a:ext cx="293965" cy="367546"/>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Petrona Bold" pitchFamily="34" charset="0"/>
                <a:ea typeface="Petrona Bold" pitchFamily="34" charset="-122"/>
                <a:cs typeface="Petrona Bold" pitchFamily="34" charset="-120"/>
              </a:rPr>
              <a:t>3</a:t>
            </a:r>
            <a:endParaRPr lang="en-US" sz="2300" dirty="0"/>
          </a:p>
        </p:txBody>
      </p:sp>
      <p:sp>
        <p:nvSpPr>
          <p:cNvPr id="18" name="Text 16"/>
          <p:cNvSpPr/>
          <p:nvPr/>
        </p:nvSpPr>
        <p:spPr>
          <a:xfrm>
            <a:off x="2992160" y="4495324"/>
            <a:ext cx="3389590" cy="306229"/>
          </a:xfrm>
          <a:prstGeom prst="rect">
            <a:avLst/>
          </a:prstGeom>
          <a:noFill/>
          <a:ln/>
        </p:spPr>
        <p:txBody>
          <a:bodyPr wrap="none" lIns="0" tIns="0" rIns="0" bIns="0" rtlCol="0" anchor="t"/>
          <a:lstStyle/>
          <a:p>
            <a:pPr algn="r"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Programmable Logic (PL) Side</a:t>
            </a:r>
            <a:endParaRPr lang="en-US" sz="1900" dirty="0"/>
          </a:p>
        </p:txBody>
      </p:sp>
      <p:sp>
        <p:nvSpPr>
          <p:cNvPr id="19" name="Text 17"/>
          <p:cNvSpPr/>
          <p:nvPr/>
        </p:nvSpPr>
        <p:spPr>
          <a:xfrm>
            <a:off x="1180267" y="4913471"/>
            <a:ext cx="5201483" cy="1194435"/>
          </a:xfrm>
          <a:prstGeom prst="rect">
            <a:avLst/>
          </a:prstGeom>
          <a:noFill/>
          <a:ln/>
        </p:spPr>
        <p:txBody>
          <a:bodyPr wrap="square" lIns="0" tIns="0" rIns="0" bIns="0" rtlCol="0" anchor="t"/>
          <a:lstStyle/>
          <a:p>
            <a:pPr algn="r" indent="0" marL="0">
              <a:lnSpc>
                <a:spcPts val="2350"/>
              </a:lnSpc>
              <a:buNone/>
            </a:pPr>
            <a:r>
              <a:rPr lang="en-US" sz="1450" dirty="0">
                <a:solidFill>
                  <a:srgbClr val="272525"/>
                </a:solidFill>
                <a:latin typeface="Inter" pitchFamily="34" charset="0"/>
                <a:ea typeface="Inter" pitchFamily="34" charset="-122"/>
                <a:cs typeface="Inter" pitchFamily="34" charset="-120"/>
              </a:rPr>
              <a:t>On the PL side, a custom hardware adder module awaits the input operands from the PS via AXI GPIO. This adder module executes the addition operation, computing the sum of the input values.</a:t>
            </a:r>
            <a:endParaRPr lang="en-US" sz="1450" dirty="0"/>
          </a:p>
        </p:txBody>
      </p:sp>
      <p:sp>
        <p:nvSpPr>
          <p:cNvPr id="20" name="Shape 18"/>
          <p:cNvSpPr/>
          <p:nvPr/>
        </p:nvSpPr>
        <p:spPr>
          <a:xfrm>
            <a:off x="7502366" y="5654873"/>
            <a:ext cx="560070" cy="22860"/>
          </a:xfrm>
          <a:prstGeom prst="roundRect">
            <a:avLst>
              <a:gd name="adj" fmla="val 343042"/>
            </a:avLst>
          </a:prstGeom>
          <a:solidFill>
            <a:srgbClr val="2B1C4F"/>
          </a:solidFill>
          <a:ln/>
        </p:spPr>
      </p:sp>
      <p:sp>
        <p:nvSpPr>
          <p:cNvPr id="21" name="Shape 19"/>
          <p:cNvSpPr/>
          <p:nvPr/>
        </p:nvSpPr>
        <p:spPr>
          <a:xfrm>
            <a:off x="7105174" y="5456277"/>
            <a:ext cx="420053" cy="420053"/>
          </a:xfrm>
          <a:prstGeom prst="roundRect">
            <a:avLst>
              <a:gd name="adj" fmla="val 18669"/>
            </a:avLst>
          </a:prstGeom>
          <a:solidFill>
            <a:srgbClr val="120336"/>
          </a:solidFill>
          <a:ln w="7620">
            <a:solidFill>
              <a:srgbClr val="2B1C4F"/>
            </a:solidFill>
            <a:prstDash val="solid"/>
          </a:ln>
        </p:spPr>
      </p:sp>
      <p:sp>
        <p:nvSpPr>
          <p:cNvPr id="22" name="Text 20"/>
          <p:cNvSpPr/>
          <p:nvPr/>
        </p:nvSpPr>
        <p:spPr>
          <a:xfrm>
            <a:off x="7168217" y="5482530"/>
            <a:ext cx="293965" cy="367546"/>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Petrona Bold" pitchFamily="34" charset="0"/>
                <a:ea typeface="Petrona Bold" pitchFamily="34" charset="-122"/>
                <a:cs typeface="Petrona Bold" pitchFamily="34" charset="-120"/>
              </a:rPr>
              <a:t>4</a:t>
            </a:r>
            <a:endParaRPr lang="en-US" sz="2300" dirty="0"/>
          </a:p>
        </p:txBody>
      </p:sp>
      <p:sp>
        <p:nvSpPr>
          <p:cNvPr id="23" name="Text 21"/>
          <p:cNvSpPr/>
          <p:nvPr/>
        </p:nvSpPr>
        <p:spPr>
          <a:xfrm>
            <a:off x="8248650" y="5520452"/>
            <a:ext cx="2450544"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Result Output</a:t>
            </a:r>
            <a:endParaRPr lang="en-US" sz="1900" dirty="0"/>
          </a:p>
        </p:txBody>
      </p:sp>
      <p:sp>
        <p:nvSpPr>
          <p:cNvPr id="24" name="Text 22"/>
          <p:cNvSpPr/>
          <p:nvPr/>
        </p:nvSpPr>
        <p:spPr>
          <a:xfrm>
            <a:off x="8248650" y="5938599"/>
            <a:ext cx="5201483" cy="1194435"/>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After the sum is calculated, the PL sends the result back to the PS through GPIO, completing the data flow loop. The PS then can access the output value and display it to the user, completing the data processing operation.</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433507" y="243840"/>
            <a:ext cx="13763387" cy="7934682"/>
          </a:xfrm>
          <a:prstGeom prst="roundRect">
            <a:avLst>
              <a:gd name="adj" fmla="val 1641"/>
            </a:avLst>
          </a:prstGeom>
          <a:solidFill>
            <a:srgbClr val="FFFFFF">
              <a:alpha val="95000"/>
            </a:srgbClr>
          </a:solidFill>
          <a:ln w="7620">
            <a:solidFill>
              <a:srgbClr val="E6E6E6">
                <a:alpha val="75000"/>
              </a:srgbClr>
            </a:solidFill>
            <a:prstDash val="solid"/>
          </a:ln>
        </p:spPr>
      </p:sp>
      <p:sp>
        <p:nvSpPr>
          <p:cNvPr id="3" name="Text 1"/>
          <p:cNvSpPr/>
          <p:nvPr/>
        </p:nvSpPr>
        <p:spPr>
          <a:xfrm>
            <a:off x="1156811" y="741164"/>
            <a:ext cx="12316778" cy="949404"/>
          </a:xfrm>
          <a:prstGeom prst="rect">
            <a:avLst/>
          </a:prstGeom>
          <a:noFill/>
          <a:ln/>
        </p:spPr>
        <p:txBody>
          <a:bodyPr wrap="square" lIns="0" tIns="0" rIns="0" bIns="0" rtlCol="0" anchor="t"/>
          <a:lstStyle/>
          <a:p>
            <a:pPr algn="l" indent="0" marL="0">
              <a:lnSpc>
                <a:spcPts val="3700"/>
              </a:lnSpc>
              <a:buNone/>
            </a:pPr>
            <a:r>
              <a:rPr lang="en-US" sz="2950" b="1" dirty="0">
                <a:solidFill>
                  <a:srgbClr val="000000"/>
                </a:solidFill>
                <a:latin typeface="Petrona Bold" pitchFamily="34" charset="0"/>
                <a:ea typeface="Petrona Bold" pitchFamily="34" charset="-122"/>
                <a:cs typeface="Petrona Bold" pitchFamily="34" charset="-120"/>
              </a:rPr>
              <a:t>Block Design of GPIO-Enabled Custom Adder Implementation in Zynq Architecture</a:t>
            </a:r>
            <a:endParaRPr lang="en-US" sz="2950" dirty="0"/>
          </a:p>
        </p:txBody>
      </p:sp>
      <p:pic>
        <p:nvPicPr>
          <p:cNvPr id="4" name="Image 0" descr="preencoded.png">    </p:cNvPr>
          <p:cNvPicPr>
            <a:picLocks noChangeAspect="1"/>
          </p:cNvPicPr>
          <p:nvPr/>
        </p:nvPicPr>
        <p:blipFill>
          <a:blip r:embed="rId1"/>
          <a:stretch>
            <a:fillRect/>
          </a:stretch>
        </p:blipFill>
        <p:spPr>
          <a:xfrm>
            <a:off x="1156811" y="2097286"/>
            <a:ext cx="8234124" cy="4928473"/>
          </a:xfrm>
          <a:prstGeom prst="rect">
            <a:avLst/>
          </a:prstGeom>
        </p:spPr>
      </p:pic>
      <p:sp>
        <p:nvSpPr>
          <p:cNvPr id="5" name="Text 2"/>
          <p:cNvSpPr/>
          <p:nvPr/>
        </p:nvSpPr>
        <p:spPr>
          <a:xfrm>
            <a:off x="1156811" y="7229118"/>
            <a:ext cx="8234124" cy="289322"/>
          </a:xfrm>
          <a:prstGeom prst="rect">
            <a:avLst/>
          </a:prstGeom>
          <a:noFill/>
          <a:ln/>
        </p:spPr>
        <p:txBody>
          <a:bodyPr wrap="none" lIns="0" tIns="0" rIns="0" bIns="0" rtlCol="0" anchor="t"/>
          <a:lstStyle/>
          <a:p>
            <a:pPr algn="l" indent="0" marL="0">
              <a:lnSpc>
                <a:spcPts val="2250"/>
              </a:lnSpc>
              <a:buNone/>
            </a:pPr>
            <a:endParaRPr lang="en-US" sz="1400" dirty="0"/>
          </a:p>
        </p:txBody>
      </p:sp>
      <p:pic>
        <p:nvPicPr>
          <p:cNvPr id="6" name="Image 1" descr="preencoded.png">    </p:cNvPr>
          <p:cNvPicPr>
            <a:picLocks noChangeAspect="1"/>
          </p:cNvPicPr>
          <p:nvPr/>
        </p:nvPicPr>
        <p:blipFill>
          <a:blip r:embed="rId2"/>
          <a:stretch>
            <a:fillRect/>
          </a:stretch>
        </p:blipFill>
        <p:spPr>
          <a:xfrm>
            <a:off x="9909691" y="2748201"/>
            <a:ext cx="3501509" cy="40787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433507" y="243840"/>
            <a:ext cx="13763387" cy="7765733"/>
          </a:xfrm>
          <a:prstGeom prst="roundRect">
            <a:avLst>
              <a:gd name="adj" fmla="val 1662"/>
            </a:avLst>
          </a:prstGeom>
          <a:solidFill>
            <a:srgbClr val="FFFFFF">
              <a:alpha val="95000"/>
            </a:srgbClr>
          </a:solidFill>
          <a:ln w="7620">
            <a:solidFill>
              <a:srgbClr val="E6E6E6">
                <a:alpha val="75000"/>
              </a:srgbClr>
            </a:solidFill>
            <a:prstDash val="solid"/>
          </a:ln>
        </p:spPr>
      </p:sp>
      <p:sp>
        <p:nvSpPr>
          <p:cNvPr id="3" name="Text 1"/>
          <p:cNvSpPr/>
          <p:nvPr/>
        </p:nvSpPr>
        <p:spPr>
          <a:xfrm>
            <a:off x="1150382" y="736759"/>
            <a:ext cx="12329636" cy="940832"/>
          </a:xfrm>
          <a:prstGeom prst="rect">
            <a:avLst/>
          </a:prstGeom>
          <a:noFill/>
          <a:ln/>
        </p:spPr>
        <p:txBody>
          <a:bodyPr wrap="square" lIns="0" tIns="0" rIns="0" bIns="0" rtlCol="0" anchor="t"/>
          <a:lstStyle/>
          <a:p>
            <a:pPr algn="l" indent="0" marL="0">
              <a:lnSpc>
                <a:spcPts val="3700"/>
              </a:lnSpc>
              <a:buNone/>
            </a:pPr>
            <a:r>
              <a:rPr lang="en-US" sz="2950" b="1" dirty="0">
                <a:solidFill>
                  <a:srgbClr val="000000"/>
                </a:solidFill>
                <a:latin typeface="Petrona Bold" pitchFamily="34" charset="0"/>
                <a:ea typeface="Petrona Bold" pitchFamily="34" charset="-122"/>
                <a:cs typeface="Petrona Bold" pitchFamily="34" charset="-120"/>
              </a:rPr>
              <a:t>Block Diagram of DMA-Enabled Custom Adder Implementation in Zynq Architecture</a:t>
            </a:r>
            <a:endParaRPr lang="en-US" sz="2950" dirty="0"/>
          </a:p>
        </p:txBody>
      </p:sp>
      <p:pic>
        <p:nvPicPr>
          <p:cNvPr id="4" name="Image 0" descr="preencoded.png">    </p:cNvPr>
          <p:cNvPicPr>
            <a:picLocks noChangeAspect="1"/>
          </p:cNvPicPr>
          <p:nvPr/>
        </p:nvPicPr>
        <p:blipFill>
          <a:blip r:embed="rId1"/>
          <a:stretch>
            <a:fillRect/>
          </a:stretch>
        </p:blipFill>
        <p:spPr>
          <a:xfrm>
            <a:off x="1424107" y="2035969"/>
            <a:ext cx="11782187" cy="54806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433507" y="243840"/>
            <a:ext cx="13763387" cy="7753826"/>
          </a:xfrm>
          <a:prstGeom prst="roundRect">
            <a:avLst>
              <a:gd name="adj" fmla="val 1699"/>
            </a:avLst>
          </a:prstGeom>
          <a:solidFill>
            <a:srgbClr val="FFFFFF">
              <a:alpha val="95000"/>
            </a:srgbClr>
          </a:solidFill>
          <a:ln w="762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1165384" y="746998"/>
            <a:ext cx="12028051" cy="67475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433507" y="243840"/>
            <a:ext cx="13763387" cy="7741920"/>
          </a:xfrm>
          <a:prstGeom prst="rect">
            <a:avLst/>
          </a:prstGeom>
        </p:spPr>
      </p:pic>
      <p:sp>
        <p:nvSpPr>
          <p:cNvPr id="4" name="Shape 1"/>
          <p:cNvSpPr/>
          <p:nvPr/>
        </p:nvSpPr>
        <p:spPr>
          <a:xfrm>
            <a:off x="433507" y="243840"/>
            <a:ext cx="13763387" cy="7741920"/>
          </a:xfrm>
          <a:prstGeom prst="roundRect">
            <a:avLst>
              <a:gd name="adj" fmla="val 1736"/>
            </a:avLst>
          </a:prstGeom>
          <a:solidFill>
            <a:srgbClr val="FFFFFF">
              <a:alpha val="85000"/>
            </a:srgbClr>
          </a:solidFill>
          <a:ln/>
        </p:spPr>
      </p:sp>
      <p:sp>
        <p:nvSpPr>
          <p:cNvPr id="5" name="Text 2"/>
          <p:cNvSpPr/>
          <p:nvPr/>
        </p:nvSpPr>
        <p:spPr>
          <a:xfrm>
            <a:off x="1180267" y="3808452"/>
            <a:ext cx="10574060"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CPU vs. FPGA: Hardware Acceleration in Action</a:t>
            </a:r>
            <a:endParaRPr lang="en-US" sz="3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433507" y="243840"/>
            <a:ext cx="13763387" cy="7741920"/>
          </a:xfrm>
          <a:prstGeom prst="rect">
            <a:avLst/>
          </a:prstGeom>
        </p:spPr>
      </p:pic>
      <p:sp>
        <p:nvSpPr>
          <p:cNvPr id="4" name="Shape 1"/>
          <p:cNvSpPr/>
          <p:nvPr/>
        </p:nvSpPr>
        <p:spPr>
          <a:xfrm>
            <a:off x="433507" y="243840"/>
            <a:ext cx="13763387" cy="7741920"/>
          </a:xfrm>
          <a:prstGeom prst="roundRect">
            <a:avLst>
              <a:gd name="adj" fmla="val 1736"/>
            </a:avLst>
          </a:prstGeom>
          <a:solidFill>
            <a:srgbClr val="FFFFFF">
              <a:alpha val="85000"/>
            </a:srgbClr>
          </a:solidFill>
          <a:ln/>
        </p:spPr>
      </p:sp>
      <p:sp>
        <p:nvSpPr>
          <p:cNvPr id="5" name="Text 2"/>
          <p:cNvSpPr/>
          <p:nvPr/>
        </p:nvSpPr>
        <p:spPr>
          <a:xfrm>
            <a:off x="1180267" y="2519839"/>
            <a:ext cx="12269867" cy="2536388"/>
          </a:xfrm>
          <a:prstGeom prst="rect">
            <a:avLst/>
          </a:prstGeom>
          <a:noFill/>
          <a:ln/>
        </p:spPr>
        <p:txBody>
          <a:bodyPr wrap="square" lIns="0" tIns="0" rIns="0" bIns="0" rtlCol="0" anchor="t"/>
          <a:lstStyle/>
          <a:p>
            <a:pPr algn="l" indent="0" marL="0">
              <a:lnSpc>
                <a:spcPts val="6650"/>
              </a:lnSpc>
              <a:buNone/>
            </a:pPr>
            <a:r>
              <a:rPr lang="en-US" sz="5300" b="1" dirty="0">
                <a:solidFill>
                  <a:srgbClr val="000000"/>
                </a:solidFill>
                <a:latin typeface="Petrona Bold" pitchFamily="34" charset="0"/>
                <a:ea typeface="Petrona Bold" pitchFamily="34" charset="-122"/>
                <a:cs typeface="Petrona Bold" pitchFamily="34" charset="-120"/>
              </a:rPr>
              <a:t>Now, let's see an image processing application where we dim 50 images on both the CPU and FPGA. </a:t>
            </a:r>
            <a:endParaRPr lang="en-US" sz="5300" dirty="0"/>
          </a:p>
        </p:txBody>
      </p:sp>
      <p:sp>
        <p:nvSpPr>
          <p:cNvPr id="6" name="Text 3"/>
          <p:cNvSpPr/>
          <p:nvPr/>
        </p:nvSpPr>
        <p:spPr>
          <a:xfrm>
            <a:off x="1180267" y="5336262"/>
            <a:ext cx="12269867" cy="373380"/>
          </a:xfrm>
          <a:prstGeom prst="rect">
            <a:avLst/>
          </a:prstGeom>
          <a:noFill/>
          <a:ln/>
        </p:spPr>
        <p:txBody>
          <a:bodyPr wrap="none" lIns="0" tIns="0" rIns="0" bIns="0" rtlCol="0" anchor="t"/>
          <a:lstStyle/>
          <a:p>
            <a:pPr algn="l" indent="0" marL="0">
              <a:lnSpc>
                <a:spcPts val="2900"/>
              </a:lnSpc>
              <a:buNone/>
            </a:pPr>
            <a:endParaRPr lang="en-US"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sp>
        <p:nvSpPr>
          <p:cNvPr id="3" name="Text 1"/>
          <p:cNvSpPr/>
          <p:nvPr/>
        </p:nvSpPr>
        <p:spPr>
          <a:xfrm>
            <a:off x="1180267" y="1286589"/>
            <a:ext cx="9325928"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Image Dimming: Reducing Pixel Intensity</a:t>
            </a:r>
            <a:endParaRPr lang="en-US" sz="3850" dirty="0"/>
          </a:p>
        </p:txBody>
      </p:sp>
      <p:pic>
        <p:nvPicPr>
          <p:cNvPr id="4" name="Image 0" descr="preencoded.png">    </p:cNvPr>
          <p:cNvPicPr>
            <a:picLocks noChangeAspect="1"/>
          </p:cNvPicPr>
          <p:nvPr/>
        </p:nvPicPr>
        <p:blipFill>
          <a:blip r:embed="rId1"/>
          <a:stretch>
            <a:fillRect/>
          </a:stretch>
        </p:blipFill>
        <p:spPr>
          <a:xfrm>
            <a:off x="1180267" y="2389346"/>
            <a:ext cx="5907167" cy="3322677"/>
          </a:xfrm>
          <a:prstGeom prst="rect">
            <a:avLst/>
          </a:prstGeom>
        </p:spPr>
      </p:pic>
      <p:sp>
        <p:nvSpPr>
          <p:cNvPr id="5" name="Text 2"/>
          <p:cNvSpPr/>
          <p:nvPr/>
        </p:nvSpPr>
        <p:spPr>
          <a:xfrm>
            <a:off x="2663428" y="5922050"/>
            <a:ext cx="2940725" cy="367546"/>
          </a:xfrm>
          <a:prstGeom prst="rect">
            <a:avLst/>
          </a:prstGeom>
          <a:noFill/>
          <a:ln/>
        </p:spPr>
        <p:txBody>
          <a:bodyPr wrap="none" lIns="0" tIns="0" rIns="0" bIns="0" rtlCol="0" anchor="t"/>
          <a:lstStyle/>
          <a:p>
            <a:pPr algn="ctr" indent="0" marL="0">
              <a:lnSpc>
                <a:spcPts val="2850"/>
              </a:lnSpc>
              <a:buNone/>
            </a:pPr>
            <a:r>
              <a:rPr lang="en-US" sz="2300" b="1" dirty="0">
                <a:solidFill>
                  <a:srgbClr val="000000"/>
                </a:solidFill>
                <a:latin typeface="Petrona Bold" pitchFamily="34" charset="0"/>
                <a:ea typeface="Petrona Bold" pitchFamily="34" charset="-122"/>
                <a:cs typeface="Petrona Bold" pitchFamily="34" charset="-120"/>
              </a:rPr>
              <a:t>Original Image</a:t>
            </a:r>
            <a:endParaRPr lang="en-US" sz="2300" dirty="0"/>
          </a:p>
        </p:txBody>
      </p:sp>
      <p:sp>
        <p:nvSpPr>
          <p:cNvPr id="6" name="Text 3"/>
          <p:cNvSpPr/>
          <p:nvPr/>
        </p:nvSpPr>
        <p:spPr>
          <a:xfrm>
            <a:off x="1180267" y="6476286"/>
            <a:ext cx="5907167" cy="298609"/>
          </a:xfrm>
          <a:prstGeom prst="rect">
            <a:avLst/>
          </a:prstGeom>
          <a:noFill/>
          <a:ln/>
        </p:spPr>
        <p:txBody>
          <a:bodyPr wrap="none" lIns="0" tIns="0" rIns="0" bIns="0" rtlCol="0" anchor="t"/>
          <a:lstStyle/>
          <a:p>
            <a:pPr algn="l" indent="0" marL="0">
              <a:lnSpc>
                <a:spcPts val="2350"/>
              </a:lnSpc>
              <a:buNone/>
            </a:pPr>
            <a:endParaRPr lang="en-US" sz="1450" dirty="0"/>
          </a:p>
        </p:txBody>
      </p:sp>
      <p:pic>
        <p:nvPicPr>
          <p:cNvPr id="7" name="Image 1" descr="preencoded.png">    </p:cNvPr>
          <p:cNvPicPr>
            <a:picLocks noChangeAspect="1"/>
          </p:cNvPicPr>
          <p:nvPr/>
        </p:nvPicPr>
        <p:blipFill>
          <a:blip r:embed="rId2"/>
          <a:stretch>
            <a:fillRect/>
          </a:stretch>
        </p:blipFill>
        <p:spPr>
          <a:xfrm>
            <a:off x="7550587" y="2389346"/>
            <a:ext cx="5907167" cy="3322677"/>
          </a:xfrm>
          <a:prstGeom prst="rect">
            <a:avLst/>
          </a:prstGeom>
        </p:spPr>
      </p:pic>
      <p:sp>
        <p:nvSpPr>
          <p:cNvPr id="8" name="Text 4"/>
          <p:cNvSpPr/>
          <p:nvPr/>
        </p:nvSpPr>
        <p:spPr>
          <a:xfrm>
            <a:off x="9033748" y="5922050"/>
            <a:ext cx="2940725" cy="367546"/>
          </a:xfrm>
          <a:prstGeom prst="rect">
            <a:avLst/>
          </a:prstGeom>
          <a:noFill/>
          <a:ln/>
        </p:spPr>
        <p:txBody>
          <a:bodyPr wrap="none" lIns="0" tIns="0" rIns="0" bIns="0" rtlCol="0" anchor="t"/>
          <a:lstStyle/>
          <a:p>
            <a:pPr algn="ctr" indent="0" marL="0">
              <a:lnSpc>
                <a:spcPts val="2850"/>
              </a:lnSpc>
              <a:buNone/>
            </a:pPr>
            <a:r>
              <a:rPr lang="en-US" sz="2300" b="1" dirty="0">
                <a:solidFill>
                  <a:srgbClr val="000000"/>
                </a:solidFill>
                <a:latin typeface="Petrona Bold" pitchFamily="34" charset="0"/>
                <a:ea typeface="Petrona Bold" pitchFamily="34" charset="-122"/>
                <a:cs typeface="Petrona Bold" pitchFamily="34" charset="-120"/>
              </a:rPr>
              <a:t>Dimmed Image</a:t>
            </a:r>
            <a:endParaRPr lang="en-US" sz="2300" dirty="0"/>
          </a:p>
        </p:txBody>
      </p:sp>
      <p:sp>
        <p:nvSpPr>
          <p:cNvPr id="9" name="Text 5"/>
          <p:cNvSpPr/>
          <p:nvPr/>
        </p:nvSpPr>
        <p:spPr>
          <a:xfrm>
            <a:off x="7550587" y="6476286"/>
            <a:ext cx="5907167" cy="298609"/>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CCCCCC">
              <a:alpha val="95000"/>
            </a:srgbClr>
          </a:solidFill>
          <a:ln w="7620">
            <a:solidFill>
              <a:srgbClr val="E6E6E6">
                <a:alpha val="75000"/>
              </a:srgbClr>
            </a:solidFill>
            <a:prstDash val="solid"/>
          </a:ln>
        </p:spPr>
      </p:sp>
      <p:sp>
        <p:nvSpPr>
          <p:cNvPr id="3" name="Text 1"/>
          <p:cNvSpPr/>
          <p:nvPr/>
        </p:nvSpPr>
        <p:spPr>
          <a:xfrm>
            <a:off x="1180267" y="2302669"/>
            <a:ext cx="10241042" cy="490061"/>
          </a:xfrm>
          <a:prstGeom prst="rect">
            <a:avLst/>
          </a:prstGeom>
          <a:noFill/>
          <a:ln/>
        </p:spPr>
        <p:txBody>
          <a:bodyPr wrap="none" lIns="0" tIns="0" rIns="0" bIns="0" rtlCol="0" anchor="t"/>
          <a:lstStyle/>
          <a:p>
            <a:pPr algn="l" indent="0" marL="0">
              <a:lnSpc>
                <a:spcPts val="3850"/>
              </a:lnSpc>
              <a:buNone/>
            </a:pPr>
            <a:r>
              <a:rPr lang="en-US" sz="3050" b="1" dirty="0">
                <a:solidFill>
                  <a:srgbClr val="000000"/>
                </a:solidFill>
                <a:latin typeface="Petrona Bold" pitchFamily="34" charset="0"/>
                <a:ea typeface="Petrona Bold" pitchFamily="34" charset="-122"/>
                <a:cs typeface="Petrona Bold" pitchFamily="34" charset="-120"/>
              </a:rPr>
              <a:t>Image Dimming Pipeline on PYNQ-Z2: Host to FPGA Flow</a:t>
            </a:r>
            <a:endParaRPr lang="en-US" sz="3050" dirty="0"/>
          </a:p>
        </p:txBody>
      </p:sp>
      <p:pic>
        <p:nvPicPr>
          <p:cNvPr id="4" name="Image 0" descr="preencoded.png">    </p:cNvPr>
          <p:cNvPicPr>
            <a:picLocks noChangeAspect="1"/>
          </p:cNvPicPr>
          <p:nvPr/>
        </p:nvPicPr>
        <p:blipFill>
          <a:blip r:embed="rId1"/>
          <a:stretch>
            <a:fillRect/>
          </a:stretch>
        </p:blipFill>
        <p:spPr>
          <a:xfrm>
            <a:off x="1180267" y="3166110"/>
            <a:ext cx="12269867" cy="27607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433507" y="243840"/>
            <a:ext cx="13763387" cy="7774900"/>
          </a:xfrm>
          <a:prstGeom prst="roundRect">
            <a:avLst>
              <a:gd name="adj" fmla="val 1420"/>
            </a:avLst>
          </a:prstGeom>
          <a:solidFill>
            <a:srgbClr val="FFFFFF">
              <a:alpha val="95000"/>
            </a:srgbClr>
          </a:solidFill>
          <a:ln w="7620">
            <a:solidFill>
              <a:srgbClr val="E6E6E6">
                <a:alpha val="75000"/>
              </a:srgbClr>
            </a:solidFill>
            <a:prstDash val="solid"/>
          </a:ln>
        </p:spPr>
      </p:sp>
      <p:sp>
        <p:nvSpPr>
          <p:cNvPr id="3" name="Text 1"/>
          <p:cNvSpPr/>
          <p:nvPr/>
        </p:nvSpPr>
        <p:spPr>
          <a:xfrm>
            <a:off x="1047036" y="665559"/>
            <a:ext cx="3220998" cy="402550"/>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Petrona Bold" pitchFamily="34" charset="0"/>
                <a:ea typeface="Petrona Bold" pitchFamily="34" charset="-122"/>
                <a:cs typeface="Petrona Bold" pitchFamily="34" charset="-120"/>
              </a:rPr>
              <a:t>Contents</a:t>
            </a:r>
            <a:endParaRPr lang="en-US" sz="2500" dirty="0"/>
          </a:p>
        </p:txBody>
      </p:sp>
      <p:sp>
        <p:nvSpPr>
          <p:cNvPr id="4" name="Text 2"/>
          <p:cNvSpPr/>
          <p:nvPr/>
        </p:nvSpPr>
        <p:spPr>
          <a:xfrm>
            <a:off x="1047036" y="1374815"/>
            <a:ext cx="12536329" cy="24526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1"/>
            </a:pPr>
            <a:r>
              <a:rPr lang="en-US" sz="1200" b="1" dirty="0">
                <a:solidFill>
                  <a:srgbClr val="272525"/>
                </a:solidFill>
                <a:latin typeface="Inter" pitchFamily="34" charset="0"/>
                <a:ea typeface="Inter" pitchFamily="34" charset="-122"/>
                <a:cs typeface="Inter" pitchFamily="34" charset="-120"/>
              </a:rPr>
              <a:t>Problem Statement</a:t>
            </a:r>
            <a:endParaRPr lang="en-US" sz="1200" dirty="0"/>
          </a:p>
        </p:txBody>
      </p:sp>
      <p:sp>
        <p:nvSpPr>
          <p:cNvPr id="5" name="Text 3"/>
          <p:cNvSpPr/>
          <p:nvPr/>
        </p:nvSpPr>
        <p:spPr>
          <a:xfrm>
            <a:off x="1047036" y="1673662"/>
            <a:ext cx="12536329" cy="24526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2"/>
            </a:pPr>
            <a:r>
              <a:rPr lang="en-US" sz="1200" b="1" dirty="0">
                <a:solidFill>
                  <a:srgbClr val="272525"/>
                </a:solidFill>
                <a:latin typeface="Inter" pitchFamily="34" charset="0"/>
                <a:ea typeface="Inter" pitchFamily="34" charset="-122"/>
                <a:cs typeface="Inter" pitchFamily="34" charset="-120"/>
              </a:rPr>
              <a:t>Introduction</a:t>
            </a:r>
            <a:endParaRPr lang="en-US" sz="1200" dirty="0"/>
          </a:p>
        </p:txBody>
      </p:sp>
      <p:sp>
        <p:nvSpPr>
          <p:cNvPr id="6" name="Text 4"/>
          <p:cNvSpPr/>
          <p:nvPr/>
        </p:nvSpPr>
        <p:spPr>
          <a:xfrm>
            <a:off x="1047036" y="1972508"/>
            <a:ext cx="12536329" cy="245269"/>
          </a:xfrm>
          <a:prstGeom prst="rect">
            <a:avLst/>
          </a:prstGeom>
          <a:noFill/>
          <a:ln/>
        </p:spPr>
        <p:txBody>
          <a:bodyPr wrap="none" lIns="0" tIns="0" rIns="0" bIns="0" rtlCol="0" anchor="t"/>
          <a:lstStyle/>
          <a:p>
            <a:pPr algn="l" lvl="1" marL="6858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Overview of FPGA and PYNQ-Z2 board</a:t>
            </a:r>
            <a:endParaRPr lang="en-US" sz="1200" dirty="0"/>
          </a:p>
        </p:txBody>
      </p:sp>
      <p:sp>
        <p:nvSpPr>
          <p:cNvPr id="7" name="Text 5"/>
          <p:cNvSpPr/>
          <p:nvPr/>
        </p:nvSpPr>
        <p:spPr>
          <a:xfrm>
            <a:off x="1047036" y="2271355"/>
            <a:ext cx="12536329" cy="24526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3"/>
            </a:pPr>
            <a:r>
              <a:rPr lang="en-US" sz="1200" b="1" dirty="0">
                <a:solidFill>
                  <a:srgbClr val="272525"/>
                </a:solidFill>
                <a:latin typeface="Inter" pitchFamily="34" charset="0"/>
                <a:ea typeface="Inter" pitchFamily="34" charset="-122"/>
                <a:cs typeface="Inter" pitchFamily="34" charset="-120"/>
              </a:rPr>
              <a:t>Zynq Architecture</a:t>
            </a:r>
            <a:endParaRPr lang="en-US" sz="1200" dirty="0"/>
          </a:p>
        </p:txBody>
      </p:sp>
      <p:sp>
        <p:nvSpPr>
          <p:cNvPr id="8" name="Text 6"/>
          <p:cNvSpPr/>
          <p:nvPr/>
        </p:nvSpPr>
        <p:spPr>
          <a:xfrm>
            <a:off x="1047036" y="2570202"/>
            <a:ext cx="12536329" cy="245269"/>
          </a:xfrm>
          <a:prstGeom prst="rect">
            <a:avLst/>
          </a:prstGeom>
          <a:noFill/>
          <a:ln/>
        </p:spPr>
        <p:txBody>
          <a:bodyPr wrap="none" lIns="0" tIns="0" rIns="0" bIns="0" rtlCol="0" anchor="t"/>
          <a:lstStyle/>
          <a:p>
            <a:pPr algn="l" lvl="1" marL="6858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Processing System (PS) and Programmable Logic (PL)</a:t>
            </a:r>
            <a:endParaRPr lang="en-US" sz="1200" dirty="0"/>
          </a:p>
        </p:txBody>
      </p:sp>
      <p:sp>
        <p:nvSpPr>
          <p:cNvPr id="9" name="Text 7"/>
          <p:cNvSpPr/>
          <p:nvPr/>
        </p:nvSpPr>
        <p:spPr>
          <a:xfrm>
            <a:off x="1047036" y="2869049"/>
            <a:ext cx="12536329" cy="24526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4"/>
            </a:pPr>
            <a:r>
              <a:rPr lang="en-US" sz="1200" b="1" dirty="0">
                <a:solidFill>
                  <a:srgbClr val="272525"/>
                </a:solidFill>
                <a:latin typeface="Inter" pitchFamily="34" charset="0"/>
                <a:ea typeface="Inter" pitchFamily="34" charset="-122"/>
                <a:cs typeface="Inter" pitchFamily="34" charset="-120"/>
              </a:rPr>
              <a:t>Setting Up the PYNQ-Z2 Board</a:t>
            </a:r>
            <a:endParaRPr lang="en-US" sz="1200" dirty="0"/>
          </a:p>
        </p:txBody>
      </p:sp>
      <p:sp>
        <p:nvSpPr>
          <p:cNvPr id="10" name="Text 8"/>
          <p:cNvSpPr/>
          <p:nvPr/>
        </p:nvSpPr>
        <p:spPr>
          <a:xfrm>
            <a:off x="1047036" y="3167896"/>
            <a:ext cx="12536329" cy="245269"/>
          </a:xfrm>
          <a:prstGeom prst="rect">
            <a:avLst/>
          </a:prstGeom>
          <a:noFill/>
          <a:ln/>
        </p:spPr>
        <p:txBody>
          <a:bodyPr wrap="none" lIns="0" tIns="0" rIns="0" bIns="0" rtlCol="0" anchor="t"/>
          <a:lstStyle/>
          <a:p>
            <a:pPr algn="l" lvl="1" marL="6858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Steps for board setup and configuration</a:t>
            </a:r>
            <a:endParaRPr lang="en-US" sz="1200" dirty="0"/>
          </a:p>
        </p:txBody>
      </p:sp>
      <p:sp>
        <p:nvSpPr>
          <p:cNvPr id="11" name="Text 9"/>
          <p:cNvSpPr/>
          <p:nvPr/>
        </p:nvSpPr>
        <p:spPr>
          <a:xfrm>
            <a:off x="1047036" y="3466743"/>
            <a:ext cx="12536329" cy="24526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5"/>
            </a:pPr>
            <a:r>
              <a:rPr lang="en-US" sz="1200" b="1" dirty="0">
                <a:solidFill>
                  <a:srgbClr val="272525"/>
                </a:solidFill>
                <a:latin typeface="Inter" pitchFamily="34" charset="0"/>
                <a:ea typeface="Inter" pitchFamily="34" charset="-122"/>
                <a:cs typeface="Inter" pitchFamily="34" charset="-120"/>
              </a:rPr>
              <a:t>Hello LED Program on PYNQ-Z2</a:t>
            </a:r>
            <a:endParaRPr lang="en-US" sz="1200" dirty="0"/>
          </a:p>
        </p:txBody>
      </p:sp>
      <p:sp>
        <p:nvSpPr>
          <p:cNvPr id="12" name="Text 10"/>
          <p:cNvSpPr/>
          <p:nvPr/>
        </p:nvSpPr>
        <p:spPr>
          <a:xfrm>
            <a:off x="1047036" y="3765590"/>
            <a:ext cx="12536329" cy="245269"/>
          </a:xfrm>
          <a:prstGeom prst="rect">
            <a:avLst/>
          </a:prstGeom>
          <a:noFill/>
          <a:ln/>
        </p:spPr>
        <p:txBody>
          <a:bodyPr wrap="none" lIns="0" tIns="0" rIns="0" bIns="0" rtlCol="0" anchor="t"/>
          <a:lstStyle/>
          <a:p>
            <a:pPr algn="l" lvl="1" marL="6858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Code walkthrough and explanation</a:t>
            </a:r>
            <a:endParaRPr lang="en-US" sz="1200" dirty="0"/>
          </a:p>
        </p:txBody>
      </p:sp>
      <p:sp>
        <p:nvSpPr>
          <p:cNvPr id="13" name="Text 11"/>
          <p:cNvSpPr/>
          <p:nvPr/>
        </p:nvSpPr>
        <p:spPr>
          <a:xfrm>
            <a:off x="1047036" y="4064437"/>
            <a:ext cx="12536329" cy="24526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6"/>
            </a:pPr>
            <a:r>
              <a:rPr lang="en-US" sz="1200" b="1" dirty="0">
                <a:solidFill>
                  <a:srgbClr val="272525"/>
                </a:solidFill>
                <a:latin typeface="Inter" pitchFamily="34" charset="0"/>
                <a:ea typeface="Inter" pitchFamily="34" charset="-122"/>
                <a:cs typeface="Inter" pitchFamily="34" charset="-120"/>
              </a:rPr>
              <a:t>Understanding AXI Interfaces</a:t>
            </a:r>
            <a:endParaRPr lang="en-US" sz="1200" dirty="0"/>
          </a:p>
        </p:txBody>
      </p:sp>
      <p:sp>
        <p:nvSpPr>
          <p:cNvPr id="14" name="Text 12"/>
          <p:cNvSpPr/>
          <p:nvPr/>
        </p:nvSpPr>
        <p:spPr>
          <a:xfrm>
            <a:off x="1047036" y="4363283"/>
            <a:ext cx="12536329" cy="245269"/>
          </a:xfrm>
          <a:prstGeom prst="rect">
            <a:avLst/>
          </a:prstGeom>
          <a:noFill/>
          <a:ln/>
        </p:spPr>
        <p:txBody>
          <a:bodyPr wrap="none" lIns="0" tIns="0" rIns="0" bIns="0" rtlCol="0" anchor="t"/>
          <a:lstStyle/>
          <a:p>
            <a:pPr algn="l" lvl="1" marL="6858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AXI Lite and AXI Stream</a:t>
            </a:r>
            <a:endParaRPr lang="en-US" sz="1200" dirty="0"/>
          </a:p>
        </p:txBody>
      </p:sp>
      <p:sp>
        <p:nvSpPr>
          <p:cNvPr id="15" name="Text 13"/>
          <p:cNvSpPr/>
          <p:nvPr/>
        </p:nvSpPr>
        <p:spPr>
          <a:xfrm>
            <a:off x="1047036" y="4662130"/>
            <a:ext cx="12536329" cy="24526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7"/>
            </a:pPr>
            <a:r>
              <a:rPr lang="en-US" sz="1200" b="1" dirty="0">
                <a:solidFill>
                  <a:srgbClr val="272525"/>
                </a:solidFill>
                <a:latin typeface="Inter" pitchFamily="34" charset="0"/>
                <a:ea typeface="Inter" pitchFamily="34" charset="-122"/>
                <a:cs typeface="Inter" pitchFamily="34" charset="-120"/>
              </a:rPr>
              <a:t>Simple Adder Example</a:t>
            </a:r>
            <a:endParaRPr lang="en-US" sz="1200" dirty="0"/>
          </a:p>
        </p:txBody>
      </p:sp>
      <p:sp>
        <p:nvSpPr>
          <p:cNvPr id="16" name="Text 14"/>
          <p:cNvSpPr/>
          <p:nvPr/>
        </p:nvSpPr>
        <p:spPr>
          <a:xfrm>
            <a:off x="1047036" y="4960977"/>
            <a:ext cx="12536329" cy="245269"/>
          </a:xfrm>
          <a:prstGeom prst="rect">
            <a:avLst/>
          </a:prstGeom>
          <a:noFill/>
          <a:ln/>
        </p:spPr>
        <p:txBody>
          <a:bodyPr wrap="none" lIns="0" tIns="0" rIns="0" bIns="0" rtlCol="0" anchor="t"/>
          <a:lstStyle/>
          <a:p>
            <a:pPr algn="l" lvl="1" marL="6858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Data flow and code implementation</a:t>
            </a:r>
            <a:endParaRPr lang="en-US" sz="1200" dirty="0"/>
          </a:p>
        </p:txBody>
      </p:sp>
      <p:sp>
        <p:nvSpPr>
          <p:cNvPr id="17" name="Text 15"/>
          <p:cNvSpPr/>
          <p:nvPr/>
        </p:nvSpPr>
        <p:spPr>
          <a:xfrm>
            <a:off x="1047036" y="5259824"/>
            <a:ext cx="12536329" cy="24526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8"/>
            </a:pPr>
            <a:r>
              <a:rPr lang="en-US" sz="1200" b="1" dirty="0">
                <a:solidFill>
                  <a:srgbClr val="272525"/>
                </a:solidFill>
                <a:latin typeface="Inter" pitchFamily="34" charset="0"/>
                <a:ea typeface="Inter" pitchFamily="34" charset="-122"/>
                <a:cs typeface="Inter" pitchFamily="34" charset="-120"/>
              </a:rPr>
              <a:t>Performance Comparison: CPU vs FPGA</a:t>
            </a:r>
            <a:endParaRPr lang="en-US" sz="1200" dirty="0"/>
          </a:p>
        </p:txBody>
      </p:sp>
      <p:sp>
        <p:nvSpPr>
          <p:cNvPr id="18" name="Text 16"/>
          <p:cNvSpPr/>
          <p:nvPr/>
        </p:nvSpPr>
        <p:spPr>
          <a:xfrm>
            <a:off x="1047036" y="5558671"/>
            <a:ext cx="12536329" cy="245269"/>
          </a:xfrm>
          <a:prstGeom prst="rect">
            <a:avLst/>
          </a:prstGeom>
          <a:noFill/>
          <a:ln/>
        </p:spPr>
        <p:txBody>
          <a:bodyPr wrap="none" lIns="0" tIns="0" rIns="0" bIns="0" rtlCol="0" anchor="t"/>
          <a:lstStyle/>
          <a:p>
            <a:pPr algn="l" lvl="1" marL="6858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Image dimming example</a:t>
            </a:r>
            <a:endParaRPr lang="en-US" sz="1200" dirty="0"/>
          </a:p>
        </p:txBody>
      </p:sp>
      <p:sp>
        <p:nvSpPr>
          <p:cNvPr id="19" name="Text 17"/>
          <p:cNvSpPr/>
          <p:nvPr/>
        </p:nvSpPr>
        <p:spPr>
          <a:xfrm>
            <a:off x="1047036" y="5857518"/>
            <a:ext cx="12536329" cy="24526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9"/>
            </a:pPr>
            <a:r>
              <a:rPr lang="en-US" sz="1200" b="1" dirty="0">
                <a:solidFill>
                  <a:srgbClr val="272525"/>
                </a:solidFill>
                <a:latin typeface="Inter" pitchFamily="34" charset="0"/>
                <a:ea typeface="Inter" pitchFamily="34" charset="-122"/>
                <a:cs typeface="Inter" pitchFamily="34" charset="-120"/>
              </a:rPr>
              <a:t>Running Neural Networks on FPGA</a:t>
            </a:r>
            <a:endParaRPr lang="en-US" sz="1200" dirty="0"/>
          </a:p>
        </p:txBody>
      </p:sp>
      <p:sp>
        <p:nvSpPr>
          <p:cNvPr id="20" name="Text 18"/>
          <p:cNvSpPr/>
          <p:nvPr/>
        </p:nvSpPr>
        <p:spPr>
          <a:xfrm>
            <a:off x="1047036" y="6156365"/>
            <a:ext cx="12536329" cy="245269"/>
          </a:xfrm>
          <a:prstGeom prst="rect">
            <a:avLst/>
          </a:prstGeom>
          <a:noFill/>
          <a:ln/>
        </p:spPr>
        <p:txBody>
          <a:bodyPr wrap="none" lIns="0" tIns="0" rIns="0" bIns="0" rtlCol="0" anchor="t"/>
          <a:lstStyle/>
          <a:p>
            <a:pPr algn="l" lvl="1" marL="6858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Simulation of  MNIST MLP with ZyNet</a:t>
            </a:r>
            <a:endParaRPr lang="en-US" sz="1200" dirty="0"/>
          </a:p>
        </p:txBody>
      </p:sp>
      <p:sp>
        <p:nvSpPr>
          <p:cNvPr id="21" name="Text 19"/>
          <p:cNvSpPr/>
          <p:nvPr/>
        </p:nvSpPr>
        <p:spPr>
          <a:xfrm>
            <a:off x="1047036" y="6455212"/>
            <a:ext cx="12536329" cy="245269"/>
          </a:xfrm>
          <a:prstGeom prst="rect">
            <a:avLst/>
          </a:prstGeom>
          <a:noFill/>
          <a:ln/>
        </p:spPr>
        <p:txBody>
          <a:bodyPr wrap="none" lIns="0" tIns="0" rIns="0" bIns="0" rtlCol="0" anchor="t"/>
          <a:lstStyle/>
          <a:p>
            <a:pPr algn="l" lvl="1" marL="6858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Current Simulation Results</a:t>
            </a:r>
            <a:endParaRPr lang="en-US" sz="1200" dirty="0"/>
          </a:p>
        </p:txBody>
      </p:sp>
      <p:sp>
        <p:nvSpPr>
          <p:cNvPr id="22" name="Text 20"/>
          <p:cNvSpPr/>
          <p:nvPr/>
        </p:nvSpPr>
        <p:spPr>
          <a:xfrm>
            <a:off x="1047036" y="6754058"/>
            <a:ext cx="12536329" cy="24526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10"/>
            </a:pPr>
            <a:r>
              <a:rPr lang="en-US" sz="1200" b="1" dirty="0">
                <a:solidFill>
                  <a:srgbClr val="272525"/>
                </a:solidFill>
                <a:latin typeface="Inter" pitchFamily="34" charset="0"/>
                <a:ea typeface="Inter" pitchFamily="34" charset="-122"/>
                <a:cs typeface="Inter" pitchFamily="34" charset="-120"/>
              </a:rPr>
              <a:t>How AI acclerated NIC works?</a:t>
            </a:r>
            <a:endParaRPr lang="en-US" sz="1200" dirty="0"/>
          </a:p>
        </p:txBody>
      </p:sp>
      <p:sp>
        <p:nvSpPr>
          <p:cNvPr id="23" name="Text 21"/>
          <p:cNvSpPr/>
          <p:nvPr/>
        </p:nvSpPr>
        <p:spPr>
          <a:xfrm>
            <a:off x="1047036" y="7052905"/>
            <a:ext cx="12536329" cy="24526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11"/>
            </a:pPr>
            <a:r>
              <a:rPr lang="en-US" sz="1200" b="1" dirty="0">
                <a:solidFill>
                  <a:srgbClr val="272525"/>
                </a:solidFill>
                <a:latin typeface="Inter" pitchFamily="34" charset="0"/>
                <a:ea typeface="Inter" pitchFamily="34" charset="-122"/>
                <a:cs typeface="Inter" pitchFamily="34" charset="-120"/>
              </a:rPr>
              <a:t>Conclusion and Future Work</a:t>
            </a:r>
            <a:endParaRPr lang="en-US" sz="1200" dirty="0"/>
          </a:p>
        </p:txBody>
      </p:sp>
      <p:sp>
        <p:nvSpPr>
          <p:cNvPr id="24" name="Text 22"/>
          <p:cNvSpPr/>
          <p:nvPr/>
        </p:nvSpPr>
        <p:spPr>
          <a:xfrm>
            <a:off x="1047036" y="7351752"/>
            <a:ext cx="12536329" cy="245269"/>
          </a:xfrm>
          <a:prstGeom prst="rect">
            <a:avLst/>
          </a:prstGeom>
          <a:noFill/>
          <a:ln/>
        </p:spPr>
        <p:txBody>
          <a:bodyPr wrap="none" lIns="0" tIns="0" rIns="0" bIns="0" rtlCol="0" anchor="t"/>
          <a:lstStyle/>
          <a:p>
            <a:pPr algn="l" lvl="1" marL="6858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Summary and next steps for MTP Phase 2</a:t>
            </a: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sp>
        <p:nvSpPr>
          <p:cNvPr id="3" name="Text 1"/>
          <p:cNvSpPr/>
          <p:nvPr/>
        </p:nvSpPr>
        <p:spPr>
          <a:xfrm>
            <a:off x="1180267" y="1047512"/>
            <a:ext cx="12269867" cy="980123"/>
          </a:xfrm>
          <a:prstGeom prst="rect">
            <a:avLst/>
          </a:prstGeom>
          <a:noFill/>
          <a:ln/>
        </p:spPr>
        <p:txBody>
          <a:bodyPr wrap="square" lIns="0" tIns="0" rIns="0" bIns="0" rtlCol="0" anchor="t"/>
          <a:lstStyle/>
          <a:p>
            <a:pPr algn="l" indent="0" marL="0">
              <a:lnSpc>
                <a:spcPts val="3850"/>
              </a:lnSpc>
              <a:buNone/>
            </a:pPr>
            <a:r>
              <a:rPr lang="en-US" sz="3050" b="1" dirty="0">
                <a:solidFill>
                  <a:srgbClr val="000000"/>
                </a:solidFill>
                <a:latin typeface="Petrona Bold" pitchFamily="34" charset="0"/>
                <a:ea typeface="Petrona Bold" pitchFamily="34" charset="-122"/>
                <a:cs typeface="Petrona Bold" pitchFamily="34" charset="-120"/>
              </a:rPr>
              <a:t>Block Design of DMA-Enabled Image Dimming Implementation in Zynq Architecture</a:t>
            </a:r>
            <a:endParaRPr lang="en-US" sz="3050" dirty="0"/>
          </a:p>
        </p:txBody>
      </p:sp>
      <p:pic>
        <p:nvPicPr>
          <p:cNvPr id="4" name="Image 0" descr="preencoded.png">    </p:cNvPr>
          <p:cNvPicPr>
            <a:picLocks noChangeAspect="1"/>
          </p:cNvPicPr>
          <p:nvPr/>
        </p:nvPicPr>
        <p:blipFill>
          <a:blip r:embed="rId1"/>
          <a:stretch>
            <a:fillRect/>
          </a:stretch>
        </p:blipFill>
        <p:spPr>
          <a:xfrm>
            <a:off x="1180267" y="2401014"/>
            <a:ext cx="12269867" cy="47809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433507" y="243840"/>
            <a:ext cx="13763387" cy="7754660"/>
          </a:xfrm>
          <a:prstGeom prst="roundRect">
            <a:avLst>
              <a:gd name="adj" fmla="val 1681"/>
            </a:avLst>
          </a:prstGeom>
          <a:solidFill>
            <a:srgbClr val="FFFFFF">
              <a:alpha val="95000"/>
            </a:srgbClr>
          </a:solidFill>
          <a:ln w="7620">
            <a:solidFill>
              <a:srgbClr val="E6E6E6">
                <a:alpha val="75000"/>
              </a:srgbClr>
            </a:solidFill>
            <a:prstDash val="solid"/>
          </a:ln>
        </p:spPr>
      </p:sp>
      <p:sp>
        <p:nvSpPr>
          <p:cNvPr id="3" name="Text 1"/>
          <p:cNvSpPr/>
          <p:nvPr/>
        </p:nvSpPr>
        <p:spPr>
          <a:xfrm>
            <a:off x="1157526" y="741521"/>
            <a:ext cx="10294144" cy="593884"/>
          </a:xfrm>
          <a:prstGeom prst="rect">
            <a:avLst/>
          </a:prstGeom>
          <a:noFill/>
          <a:ln/>
        </p:spPr>
        <p:txBody>
          <a:bodyPr wrap="none" lIns="0" tIns="0" rIns="0" bIns="0" rtlCol="0" anchor="t"/>
          <a:lstStyle/>
          <a:p>
            <a:pPr algn="l" indent="0" marL="0">
              <a:lnSpc>
                <a:spcPts val="4650"/>
              </a:lnSpc>
              <a:buNone/>
            </a:pPr>
            <a:r>
              <a:rPr lang="en-US" sz="3700" b="1" dirty="0">
                <a:solidFill>
                  <a:srgbClr val="000000"/>
                </a:solidFill>
                <a:latin typeface="Petrona Bold" pitchFamily="34" charset="0"/>
                <a:ea typeface="Petrona Bold" pitchFamily="34" charset="-122"/>
                <a:cs typeface="Petrona Bold" pitchFamily="34" charset="-120"/>
              </a:rPr>
              <a:t>Key Components in the Image Dimming System</a:t>
            </a:r>
            <a:endParaRPr lang="en-US" sz="3700" dirty="0"/>
          </a:p>
        </p:txBody>
      </p:sp>
      <p:sp>
        <p:nvSpPr>
          <p:cNvPr id="4" name="Shape 2"/>
          <p:cNvSpPr/>
          <p:nvPr/>
        </p:nvSpPr>
        <p:spPr>
          <a:xfrm>
            <a:off x="7303770" y="1697355"/>
            <a:ext cx="22860" cy="5803463"/>
          </a:xfrm>
          <a:prstGeom prst="roundRect">
            <a:avLst>
              <a:gd name="adj" fmla="val 332572"/>
            </a:avLst>
          </a:prstGeom>
          <a:solidFill>
            <a:srgbClr val="B2D4E5"/>
          </a:solidFill>
          <a:ln/>
        </p:spPr>
      </p:sp>
      <p:sp>
        <p:nvSpPr>
          <p:cNvPr id="5" name="Shape 3"/>
          <p:cNvSpPr/>
          <p:nvPr/>
        </p:nvSpPr>
        <p:spPr>
          <a:xfrm>
            <a:off x="6591538" y="1889522"/>
            <a:ext cx="542925" cy="22860"/>
          </a:xfrm>
          <a:prstGeom prst="roundRect">
            <a:avLst>
              <a:gd name="adj" fmla="val 332572"/>
            </a:avLst>
          </a:prstGeom>
          <a:solidFill>
            <a:srgbClr val="B2D4E5"/>
          </a:solidFill>
          <a:ln/>
        </p:spPr>
      </p:sp>
      <p:sp>
        <p:nvSpPr>
          <p:cNvPr id="6" name="Shape 4"/>
          <p:cNvSpPr/>
          <p:nvPr/>
        </p:nvSpPr>
        <p:spPr>
          <a:xfrm>
            <a:off x="7111603" y="1697355"/>
            <a:ext cx="407194" cy="407194"/>
          </a:xfrm>
          <a:prstGeom prst="roundRect">
            <a:avLst>
              <a:gd name="adj" fmla="val 18671"/>
            </a:avLst>
          </a:prstGeom>
          <a:solidFill>
            <a:srgbClr val="CCEEFF"/>
          </a:solidFill>
          <a:ln w="7620">
            <a:solidFill>
              <a:srgbClr val="B2D4E5"/>
            </a:solidFill>
            <a:prstDash val="solid"/>
          </a:ln>
        </p:spPr>
      </p:sp>
      <p:sp>
        <p:nvSpPr>
          <p:cNvPr id="7" name="Text 5"/>
          <p:cNvSpPr/>
          <p:nvPr/>
        </p:nvSpPr>
        <p:spPr>
          <a:xfrm>
            <a:off x="7172682" y="1722775"/>
            <a:ext cx="285036" cy="356354"/>
          </a:xfrm>
          <a:prstGeom prst="rect">
            <a:avLst/>
          </a:prstGeom>
          <a:noFill/>
          <a:ln/>
        </p:spPr>
        <p:txBody>
          <a:bodyPr wrap="none" lIns="0" tIns="0" rIns="0" bIns="0" rtlCol="0" anchor="t"/>
          <a:lstStyle/>
          <a:p>
            <a:pPr algn="ctr" indent="0" marL="0">
              <a:lnSpc>
                <a:spcPts val="220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8" name="Text 6"/>
          <p:cNvSpPr/>
          <p:nvPr/>
        </p:nvSpPr>
        <p:spPr>
          <a:xfrm>
            <a:off x="3904774" y="1759506"/>
            <a:ext cx="2505432" cy="296823"/>
          </a:xfrm>
          <a:prstGeom prst="rect">
            <a:avLst/>
          </a:prstGeom>
          <a:noFill/>
          <a:ln/>
        </p:spPr>
        <p:txBody>
          <a:bodyPr wrap="none" lIns="0" tIns="0" rIns="0" bIns="0" rtlCol="0" anchor="t"/>
          <a:lstStyle/>
          <a:p>
            <a:pPr algn="r"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PS (Processing System)</a:t>
            </a:r>
            <a:endParaRPr lang="en-US" sz="1850" dirty="0"/>
          </a:p>
        </p:txBody>
      </p:sp>
      <p:sp>
        <p:nvSpPr>
          <p:cNvPr id="9" name="Text 7"/>
          <p:cNvSpPr/>
          <p:nvPr/>
        </p:nvSpPr>
        <p:spPr>
          <a:xfrm>
            <a:off x="1157526" y="2164913"/>
            <a:ext cx="5252680" cy="579120"/>
          </a:xfrm>
          <a:prstGeom prst="rect">
            <a:avLst/>
          </a:prstGeom>
          <a:noFill/>
          <a:ln/>
        </p:spPr>
        <p:txBody>
          <a:bodyPr wrap="square" lIns="0" tIns="0" rIns="0" bIns="0" rtlCol="0" anchor="t"/>
          <a:lstStyle/>
          <a:p>
            <a:pPr algn="r" indent="0" marL="0">
              <a:lnSpc>
                <a:spcPts val="2250"/>
              </a:lnSpc>
              <a:buNone/>
            </a:pPr>
            <a:r>
              <a:rPr lang="en-US" sz="1400" dirty="0">
                <a:solidFill>
                  <a:srgbClr val="272525"/>
                </a:solidFill>
                <a:latin typeface="Inter" pitchFamily="34" charset="0"/>
                <a:ea typeface="Inter" pitchFamily="34" charset="-122"/>
                <a:cs typeface="Inter" pitchFamily="34" charset="-120"/>
              </a:rPr>
              <a:t>The PS manages socket communication to receive and send images from a host computer.</a:t>
            </a:r>
            <a:endParaRPr lang="en-US" sz="1400" dirty="0"/>
          </a:p>
        </p:txBody>
      </p:sp>
      <p:sp>
        <p:nvSpPr>
          <p:cNvPr id="10" name="Text 8"/>
          <p:cNvSpPr/>
          <p:nvPr/>
        </p:nvSpPr>
        <p:spPr>
          <a:xfrm>
            <a:off x="1157526" y="2852618"/>
            <a:ext cx="5252680" cy="579120"/>
          </a:xfrm>
          <a:prstGeom prst="rect">
            <a:avLst/>
          </a:prstGeom>
          <a:noFill/>
          <a:ln/>
        </p:spPr>
        <p:txBody>
          <a:bodyPr wrap="square" lIns="0" tIns="0" rIns="0" bIns="0" rtlCol="0" anchor="t"/>
          <a:lstStyle/>
          <a:p>
            <a:pPr algn="r" indent="0" marL="0">
              <a:lnSpc>
                <a:spcPts val="2250"/>
              </a:lnSpc>
              <a:buNone/>
            </a:pPr>
            <a:r>
              <a:rPr lang="en-US" sz="1400" dirty="0">
                <a:solidFill>
                  <a:srgbClr val="272525"/>
                </a:solidFill>
                <a:latin typeface="Inter" pitchFamily="34" charset="0"/>
                <a:ea typeface="Inter" pitchFamily="34" charset="-122"/>
                <a:cs typeface="Inter" pitchFamily="34" charset="-120"/>
              </a:rPr>
              <a:t>It controls the transfer of data between the PS and the custom logic (PL) through the AXI DMA interface.</a:t>
            </a:r>
            <a:endParaRPr lang="en-US" sz="1400" dirty="0"/>
          </a:p>
        </p:txBody>
      </p:sp>
      <p:sp>
        <p:nvSpPr>
          <p:cNvPr id="11" name="Shape 9"/>
          <p:cNvSpPr/>
          <p:nvPr/>
        </p:nvSpPr>
        <p:spPr>
          <a:xfrm>
            <a:off x="7495937" y="2975491"/>
            <a:ext cx="542925" cy="22860"/>
          </a:xfrm>
          <a:prstGeom prst="roundRect">
            <a:avLst>
              <a:gd name="adj" fmla="val 332572"/>
            </a:avLst>
          </a:prstGeom>
          <a:solidFill>
            <a:srgbClr val="B2D4E5"/>
          </a:solidFill>
          <a:ln/>
        </p:spPr>
      </p:sp>
      <p:sp>
        <p:nvSpPr>
          <p:cNvPr id="12" name="Shape 10"/>
          <p:cNvSpPr/>
          <p:nvPr/>
        </p:nvSpPr>
        <p:spPr>
          <a:xfrm>
            <a:off x="7111603" y="2783324"/>
            <a:ext cx="407194" cy="407194"/>
          </a:xfrm>
          <a:prstGeom prst="roundRect">
            <a:avLst>
              <a:gd name="adj" fmla="val 18671"/>
            </a:avLst>
          </a:prstGeom>
          <a:solidFill>
            <a:srgbClr val="CCEEFF"/>
          </a:solidFill>
          <a:ln w="7620">
            <a:solidFill>
              <a:srgbClr val="B2D4E5"/>
            </a:solidFill>
            <a:prstDash val="solid"/>
          </a:ln>
        </p:spPr>
      </p:sp>
      <p:sp>
        <p:nvSpPr>
          <p:cNvPr id="13" name="Text 11"/>
          <p:cNvSpPr/>
          <p:nvPr/>
        </p:nvSpPr>
        <p:spPr>
          <a:xfrm>
            <a:off x="7172682" y="2808744"/>
            <a:ext cx="285036" cy="356354"/>
          </a:xfrm>
          <a:prstGeom prst="rect">
            <a:avLst/>
          </a:prstGeom>
          <a:noFill/>
          <a:ln/>
        </p:spPr>
        <p:txBody>
          <a:bodyPr wrap="none" lIns="0" tIns="0" rIns="0" bIns="0" rtlCol="0" anchor="t"/>
          <a:lstStyle/>
          <a:p>
            <a:pPr algn="ctr" indent="0" marL="0">
              <a:lnSpc>
                <a:spcPts val="220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4" name="Text 12"/>
          <p:cNvSpPr/>
          <p:nvPr/>
        </p:nvSpPr>
        <p:spPr>
          <a:xfrm>
            <a:off x="8220194" y="2845475"/>
            <a:ext cx="2375773" cy="296823"/>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AXI DMA</a:t>
            </a:r>
            <a:endParaRPr lang="en-US" sz="1850" dirty="0"/>
          </a:p>
        </p:txBody>
      </p:sp>
      <p:sp>
        <p:nvSpPr>
          <p:cNvPr id="15" name="Text 13"/>
          <p:cNvSpPr/>
          <p:nvPr/>
        </p:nvSpPr>
        <p:spPr>
          <a:xfrm>
            <a:off x="8220194" y="3250883"/>
            <a:ext cx="5252680" cy="289560"/>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The DMA has two main channels: MM2S and S2MM.</a:t>
            </a:r>
            <a:endParaRPr lang="en-US" sz="1400" dirty="0"/>
          </a:p>
        </p:txBody>
      </p:sp>
      <p:sp>
        <p:nvSpPr>
          <p:cNvPr id="16" name="Text 14"/>
          <p:cNvSpPr/>
          <p:nvPr/>
        </p:nvSpPr>
        <p:spPr>
          <a:xfrm>
            <a:off x="8220194" y="3649028"/>
            <a:ext cx="5252680" cy="57912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The MM2S channel transfers image data from the PS’s memory to the custom IP.</a:t>
            </a:r>
            <a:endParaRPr lang="en-US" sz="1400" dirty="0"/>
          </a:p>
        </p:txBody>
      </p:sp>
      <p:sp>
        <p:nvSpPr>
          <p:cNvPr id="17" name="Text 15"/>
          <p:cNvSpPr/>
          <p:nvPr/>
        </p:nvSpPr>
        <p:spPr>
          <a:xfrm>
            <a:off x="8220194" y="4336733"/>
            <a:ext cx="5252680" cy="57912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The S2MM channel transfers processed data (dimmed image) from the PL to the PS’s memory.</a:t>
            </a:r>
            <a:endParaRPr lang="en-US" sz="1400" dirty="0"/>
          </a:p>
        </p:txBody>
      </p:sp>
      <p:sp>
        <p:nvSpPr>
          <p:cNvPr id="18" name="Shape 16"/>
          <p:cNvSpPr/>
          <p:nvPr/>
        </p:nvSpPr>
        <p:spPr>
          <a:xfrm>
            <a:off x="6591538" y="4222671"/>
            <a:ext cx="542925" cy="22860"/>
          </a:xfrm>
          <a:prstGeom prst="roundRect">
            <a:avLst>
              <a:gd name="adj" fmla="val 332572"/>
            </a:avLst>
          </a:prstGeom>
          <a:solidFill>
            <a:srgbClr val="B2D4E5"/>
          </a:solidFill>
          <a:ln/>
        </p:spPr>
      </p:sp>
      <p:sp>
        <p:nvSpPr>
          <p:cNvPr id="19" name="Shape 17"/>
          <p:cNvSpPr/>
          <p:nvPr/>
        </p:nvSpPr>
        <p:spPr>
          <a:xfrm>
            <a:off x="7111603" y="4030504"/>
            <a:ext cx="407194" cy="407194"/>
          </a:xfrm>
          <a:prstGeom prst="roundRect">
            <a:avLst>
              <a:gd name="adj" fmla="val 18671"/>
            </a:avLst>
          </a:prstGeom>
          <a:solidFill>
            <a:srgbClr val="CCEEFF"/>
          </a:solidFill>
          <a:ln w="7620">
            <a:solidFill>
              <a:srgbClr val="B2D4E5"/>
            </a:solidFill>
            <a:prstDash val="solid"/>
          </a:ln>
        </p:spPr>
      </p:sp>
      <p:sp>
        <p:nvSpPr>
          <p:cNvPr id="20" name="Text 18"/>
          <p:cNvSpPr/>
          <p:nvPr/>
        </p:nvSpPr>
        <p:spPr>
          <a:xfrm>
            <a:off x="7172682" y="4055924"/>
            <a:ext cx="285036" cy="356354"/>
          </a:xfrm>
          <a:prstGeom prst="rect">
            <a:avLst/>
          </a:prstGeom>
          <a:noFill/>
          <a:ln/>
        </p:spPr>
        <p:txBody>
          <a:bodyPr wrap="none" lIns="0" tIns="0" rIns="0" bIns="0" rtlCol="0" anchor="t"/>
          <a:lstStyle/>
          <a:p>
            <a:pPr algn="ctr" indent="0" marL="0">
              <a:lnSpc>
                <a:spcPts val="2200"/>
              </a:lnSpc>
              <a:buNone/>
            </a:pPr>
            <a:r>
              <a:rPr lang="en-US" sz="2200" b="1"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21" name="Text 19"/>
          <p:cNvSpPr/>
          <p:nvPr/>
        </p:nvSpPr>
        <p:spPr>
          <a:xfrm>
            <a:off x="3315295" y="4092654"/>
            <a:ext cx="3094911" cy="296823"/>
          </a:xfrm>
          <a:prstGeom prst="rect">
            <a:avLst/>
          </a:prstGeom>
          <a:noFill/>
          <a:ln/>
        </p:spPr>
        <p:txBody>
          <a:bodyPr wrap="none" lIns="0" tIns="0" rIns="0" bIns="0" rtlCol="0" anchor="t"/>
          <a:lstStyle/>
          <a:p>
            <a:pPr algn="r"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Custom IP (Image Dimming)</a:t>
            </a:r>
            <a:endParaRPr lang="en-US" sz="1850" dirty="0"/>
          </a:p>
        </p:txBody>
      </p:sp>
      <p:sp>
        <p:nvSpPr>
          <p:cNvPr id="22" name="Text 20"/>
          <p:cNvSpPr/>
          <p:nvPr/>
        </p:nvSpPr>
        <p:spPr>
          <a:xfrm>
            <a:off x="1157526" y="4498062"/>
            <a:ext cx="5252680" cy="579120"/>
          </a:xfrm>
          <a:prstGeom prst="rect">
            <a:avLst/>
          </a:prstGeom>
          <a:noFill/>
          <a:ln/>
        </p:spPr>
        <p:txBody>
          <a:bodyPr wrap="square" lIns="0" tIns="0" rIns="0" bIns="0" rtlCol="0" anchor="t"/>
          <a:lstStyle/>
          <a:p>
            <a:pPr algn="r" indent="0" marL="0">
              <a:lnSpc>
                <a:spcPts val="2250"/>
              </a:lnSpc>
              <a:buNone/>
            </a:pPr>
            <a:r>
              <a:rPr lang="en-US" sz="1400" dirty="0">
                <a:solidFill>
                  <a:srgbClr val="272525"/>
                </a:solidFill>
                <a:latin typeface="Inter" pitchFamily="34" charset="0"/>
                <a:ea typeface="Inter" pitchFamily="34" charset="-122"/>
                <a:cs typeface="Inter" pitchFamily="34" charset="-120"/>
              </a:rPr>
              <a:t>The custom Verilog IP block performs the image dimming operation.</a:t>
            </a:r>
            <a:endParaRPr lang="en-US" sz="1400" dirty="0"/>
          </a:p>
        </p:txBody>
      </p:sp>
      <p:sp>
        <p:nvSpPr>
          <p:cNvPr id="23" name="Text 21"/>
          <p:cNvSpPr/>
          <p:nvPr/>
        </p:nvSpPr>
        <p:spPr>
          <a:xfrm>
            <a:off x="1157526" y="5185767"/>
            <a:ext cx="5252680" cy="579120"/>
          </a:xfrm>
          <a:prstGeom prst="rect">
            <a:avLst/>
          </a:prstGeom>
          <a:noFill/>
          <a:ln/>
        </p:spPr>
        <p:txBody>
          <a:bodyPr wrap="square" lIns="0" tIns="0" rIns="0" bIns="0" rtlCol="0" anchor="t"/>
          <a:lstStyle/>
          <a:p>
            <a:pPr algn="r" indent="0" marL="0">
              <a:lnSpc>
                <a:spcPts val="2250"/>
              </a:lnSpc>
              <a:buNone/>
            </a:pPr>
            <a:r>
              <a:rPr lang="en-US" sz="1400" dirty="0">
                <a:solidFill>
                  <a:srgbClr val="272525"/>
                </a:solidFill>
                <a:latin typeface="Inter" pitchFamily="34" charset="0"/>
                <a:ea typeface="Inter" pitchFamily="34" charset="-122"/>
                <a:cs typeface="Inter" pitchFamily="34" charset="-120"/>
              </a:rPr>
              <a:t>It receives the image data from the AXI DMA and reduces the intensity of each pixel by half.</a:t>
            </a:r>
            <a:endParaRPr lang="en-US" sz="1400" dirty="0"/>
          </a:p>
        </p:txBody>
      </p:sp>
      <p:sp>
        <p:nvSpPr>
          <p:cNvPr id="24" name="Text 22"/>
          <p:cNvSpPr/>
          <p:nvPr/>
        </p:nvSpPr>
        <p:spPr>
          <a:xfrm>
            <a:off x="1157526" y="5873472"/>
            <a:ext cx="5252680" cy="579120"/>
          </a:xfrm>
          <a:prstGeom prst="rect">
            <a:avLst/>
          </a:prstGeom>
          <a:noFill/>
          <a:ln/>
        </p:spPr>
        <p:txBody>
          <a:bodyPr wrap="square" lIns="0" tIns="0" rIns="0" bIns="0" rtlCol="0" anchor="t"/>
          <a:lstStyle/>
          <a:p>
            <a:pPr algn="r" indent="0" marL="0">
              <a:lnSpc>
                <a:spcPts val="2250"/>
              </a:lnSpc>
              <a:buNone/>
            </a:pPr>
            <a:r>
              <a:rPr lang="en-US" sz="1400" dirty="0">
                <a:solidFill>
                  <a:srgbClr val="272525"/>
                </a:solidFill>
                <a:latin typeface="Inter" pitchFamily="34" charset="0"/>
                <a:ea typeface="Inter" pitchFamily="34" charset="-122"/>
                <a:cs typeface="Inter" pitchFamily="34" charset="-120"/>
              </a:rPr>
              <a:t>After processing, the dimmed image is sent back to the PS via the AXI DMA.</a:t>
            </a:r>
            <a:endParaRPr lang="en-US" sz="1400" dirty="0"/>
          </a:p>
        </p:txBody>
      </p:sp>
      <p:sp>
        <p:nvSpPr>
          <p:cNvPr id="25" name="Shape 23"/>
          <p:cNvSpPr/>
          <p:nvPr/>
        </p:nvSpPr>
        <p:spPr>
          <a:xfrm>
            <a:off x="7495937" y="5614630"/>
            <a:ext cx="542925" cy="22860"/>
          </a:xfrm>
          <a:prstGeom prst="roundRect">
            <a:avLst>
              <a:gd name="adj" fmla="val 332572"/>
            </a:avLst>
          </a:prstGeom>
          <a:solidFill>
            <a:srgbClr val="B2D4E5"/>
          </a:solidFill>
          <a:ln/>
        </p:spPr>
      </p:sp>
      <p:sp>
        <p:nvSpPr>
          <p:cNvPr id="26" name="Shape 24"/>
          <p:cNvSpPr/>
          <p:nvPr/>
        </p:nvSpPr>
        <p:spPr>
          <a:xfrm>
            <a:off x="7111603" y="5422463"/>
            <a:ext cx="407194" cy="407194"/>
          </a:xfrm>
          <a:prstGeom prst="roundRect">
            <a:avLst>
              <a:gd name="adj" fmla="val 18671"/>
            </a:avLst>
          </a:prstGeom>
          <a:solidFill>
            <a:srgbClr val="CCEEFF"/>
          </a:solidFill>
          <a:ln w="7620">
            <a:solidFill>
              <a:srgbClr val="B2D4E5"/>
            </a:solidFill>
            <a:prstDash val="solid"/>
          </a:ln>
        </p:spPr>
      </p:sp>
      <p:sp>
        <p:nvSpPr>
          <p:cNvPr id="27" name="Text 25"/>
          <p:cNvSpPr/>
          <p:nvPr/>
        </p:nvSpPr>
        <p:spPr>
          <a:xfrm>
            <a:off x="7172682" y="5447883"/>
            <a:ext cx="285036" cy="356354"/>
          </a:xfrm>
          <a:prstGeom prst="rect">
            <a:avLst/>
          </a:prstGeom>
          <a:noFill/>
          <a:ln/>
        </p:spPr>
        <p:txBody>
          <a:bodyPr wrap="none" lIns="0" tIns="0" rIns="0" bIns="0" rtlCol="0" anchor="t"/>
          <a:lstStyle/>
          <a:p>
            <a:pPr algn="ctr" indent="0" marL="0">
              <a:lnSpc>
                <a:spcPts val="2200"/>
              </a:lnSpc>
              <a:buNone/>
            </a:pPr>
            <a:r>
              <a:rPr lang="en-US" sz="2200" b="1" dirty="0">
                <a:solidFill>
                  <a:srgbClr val="272525"/>
                </a:solidFill>
                <a:latin typeface="Petrona Bold" pitchFamily="34" charset="0"/>
                <a:ea typeface="Petrona Bold" pitchFamily="34" charset="-122"/>
                <a:cs typeface="Petrona Bold" pitchFamily="34" charset="-120"/>
              </a:rPr>
              <a:t>4</a:t>
            </a:r>
            <a:endParaRPr lang="en-US" sz="2200" dirty="0"/>
          </a:p>
        </p:txBody>
      </p:sp>
      <p:sp>
        <p:nvSpPr>
          <p:cNvPr id="28" name="Text 26"/>
          <p:cNvSpPr/>
          <p:nvPr/>
        </p:nvSpPr>
        <p:spPr>
          <a:xfrm>
            <a:off x="8220194" y="5484614"/>
            <a:ext cx="2375773" cy="296823"/>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AXI Interconnect</a:t>
            </a:r>
            <a:endParaRPr lang="en-US" sz="1850" dirty="0"/>
          </a:p>
        </p:txBody>
      </p:sp>
      <p:sp>
        <p:nvSpPr>
          <p:cNvPr id="29" name="Text 27"/>
          <p:cNvSpPr/>
          <p:nvPr/>
        </p:nvSpPr>
        <p:spPr>
          <a:xfrm>
            <a:off x="8220194" y="5890022"/>
            <a:ext cx="5252680" cy="57912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The AXI Interconnect links the AXI DMA, the custom IP, and the PS.</a:t>
            </a:r>
            <a:endParaRPr lang="en-US" sz="1400" dirty="0"/>
          </a:p>
        </p:txBody>
      </p:sp>
      <p:sp>
        <p:nvSpPr>
          <p:cNvPr id="30" name="Text 28"/>
          <p:cNvSpPr/>
          <p:nvPr/>
        </p:nvSpPr>
        <p:spPr>
          <a:xfrm>
            <a:off x="8220194" y="6577727"/>
            <a:ext cx="5252680" cy="57912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It ensures the correct flow of data between the different components.</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sp>
        <p:nvSpPr>
          <p:cNvPr id="3" name="Text 1"/>
          <p:cNvSpPr/>
          <p:nvPr/>
        </p:nvSpPr>
        <p:spPr>
          <a:xfrm>
            <a:off x="1180267" y="1278493"/>
            <a:ext cx="7957185"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Performance Metrics: CPU vs. FPGA</a:t>
            </a:r>
            <a:endParaRPr lang="en-US" sz="3850" dirty="0"/>
          </a:p>
        </p:txBody>
      </p:sp>
      <p:sp>
        <p:nvSpPr>
          <p:cNvPr id="4" name="Text 2"/>
          <p:cNvSpPr/>
          <p:nvPr/>
        </p:nvSpPr>
        <p:spPr>
          <a:xfrm>
            <a:off x="1180267" y="2357914"/>
            <a:ext cx="5994916" cy="616148"/>
          </a:xfrm>
          <a:prstGeom prst="rect">
            <a:avLst/>
          </a:prstGeom>
          <a:noFill/>
          <a:ln/>
        </p:spPr>
        <p:txBody>
          <a:bodyPr wrap="none" lIns="0" tIns="0" rIns="0" bIns="0" rtlCol="0" anchor="t"/>
          <a:lstStyle/>
          <a:p>
            <a:pPr algn="ctr" indent="0" marL="0">
              <a:lnSpc>
                <a:spcPts val="4850"/>
              </a:lnSpc>
              <a:buNone/>
            </a:pPr>
            <a:r>
              <a:rPr lang="en-US" sz="4850" b="1" dirty="0">
                <a:solidFill>
                  <a:srgbClr val="272525"/>
                </a:solidFill>
                <a:latin typeface="Petrona Bold" pitchFamily="34" charset="0"/>
                <a:ea typeface="Petrona Bold" pitchFamily="34" charset="-122"/>
                <a:cs typeface="Petrona Bold" pitchFamily="34" charset="-120"/>
              </a:rPr>
              <a:t>57.31</a:t>
            </a:r>
            <a:endParaRPr lang="en-US" sz="4850" dirty="0"/>
          </a:p>
        </p:txBody>
      </p:sp>
      <p:sp>
        <p:nvSpPr>
          <p:cNvPr id="5" name="Text 3"/>
          <p:cNvSpPr/>
          <p:nvPr/>
        </p:nvSpPr>
        <p:spPr>
          <a:xfrm>
            <a:off x="2952393" y="3207425"/>
            <a:ext cx="2450544" cy="306229"/>
          </a:xfrm>
          <a:prstGeom prst="rect">
            <a:avLst/>
          </a:prstGeom>
          <a:noFill/>
          <a:ln/>
        </p:spPr>
        <p:txBody>
          <a:bodyPr wrap="none" lIns="0" tIns="0" rIns="0" bIns="0" rtlCol="0" anchor="t"/>
          <a:lstStyle/>
          <a:p>
            <a:pPr algn="ctr"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CPU Time</a:t>
            </a:r>
            <a:endParaRPr lang="en-US" sz="1900" dirty="0"/>
          </a:p>
        </p:txBody>
      </p:sp>
      <p:sp>
        <p:nvSpPr>
          <p:cNvPr id="6" name="Text 4"/>
          <p:cNvSpPr/>
          <p:nvPr/>
        </p:nvSpPr>
        <p:spPr>
          <a:xfrm>
            <a:off x="1180267" y="3625572"/>
            <a:ext cx="5994916" cy="298609"/>
          </a:xfrm>
          <a:prstGeom prst="rect">
            <a:avLst/>
          </a:prstGeom>
          <a:noFill/>
          <a:ln/>
        </p:spPr>
        <p:txBody>
          <a:bodyPr wrap="none" lIns="0" tIns="0" rIns="0" bIns="0" rtlCol="0" anchor="t"/>
          <a:lstStyle/>
          <a:p>
            <a:pPr algn="ctr" indent="0" marL="0">
              <a:lnSpc>
                <a:spcPts val="2350"/>
              </a:lnSpc>
              <a:buNone/>
            </a:pPr>
            <a:r>
              <a:rPr lang="en-US" sz="1450" dirty="0">
                <a:solidFill>
                  <a:srgbClr val="272525"/>
                </a:solidFill>
                <a:latin typeface="Inter" pitchFamily="34" charset="0"/>
                <a:ea typeface="Inter" pitchFamily="34" charset="-122"/>
                <a:cs typeface="Inter" pitchFamily="34" charset="-120"/>
              </a:rPr>
              <a:t>Seconds</a:t>
            </a:r>
            <a:endParaRPr lang="en-US" sz="1450" dirty="0"/>
          </a:p>
        </p:txBody>
      </p:sp>
      <p:sp>
        <p:nvSpPr>
          <p:cNvPr id="7" name="Text 5"/>
          <p:cNvSpPr/>
          <p:nvPr/>
        </p:nvSpPr>
        <p:spPr>
          <a:xfrm>
            <a:off x="7455217" y="2357914"/>
            <a:ext cx="5994916" cy="616148"/>
          </a:xfrm>
          <a:prstGeom prst="rect">
            <a:avLst/>
          </a:prstGeom>
          <a:noFill/>
          <a:ln/>
        </p:spPr>
        <p:txBody>
          <a:bodyPr wrap="none" lIns="0" tIns="0" rIns="0" bIns="0" rtlCol="0" anchor="t"/>
          <a:lstStyle/>
          <a:p>
            <a:pPr algn="ctr" indent="0" marL="0">
              <a:lnSpc>
                <a:spcPts val="4850"/>
              </a:lnSpc>
              <a:buNone/>
            </a:pPr>
            <a:r>
              <a:rPr lang="en-US" sz="4850" b="1" dirty="0">
                <a:solidFill>
                  <a:srgbClr val="272525"/>
                </a:solidFill>
                <a:latin typeface="Petrona Bold" pitchFamily="34" charset="0"/>
                <a:ea typeface="Petrona Bold" pitchFamily="34" charset="-122"/>
                <a:cs typeface="Petrona Bold" pitchFamily="34" charset="-120"/>
              </a:rPr>
              <a:t>12.09</a:t>
            </a:r>
            <a:endParaRPr lang="en-US" sz="4850" dirty="0"/>
          </a:p>
        </p:txBody>
      </p:sp>
      <p:sp>
        <p:nvSpPr>
          <p:cNvPr id="8" name="Text 6"/>
          <p:cNvSpPr/>
          <p:nvPr/>
        </p:nvSpPr>
        <p:spPr>
          <a:xfrm>
            <a:off x="9227344" y="3207425"/>
            <a:ext cx="2450544" cy="306229"/>
          </a:xfrm>
          <a:prstGeom prst="rect">
            <a:avLst/>
          </a:prstGeom>
          <a:noFill/>
          <a:ln/>
        </p:spPr>
        <p:txBody>
          <a:bodyPr wrap="none" lIns="0" tIns="0" rIns="0" bIns="0" rtlCol="0" anchor="t"/>
          <a:lstStyle/>
          <a:p>
            <a:pPr algn="ctr"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FPGA Time</a:t>
            </a:r>
            <a:endParaRPr lang="en-US" sz="1900" dirty="0"/>
          </a:p>
        </p:txBody>
      </p:sp>
      <p:sp>
        <p:nvSpPr>
          <p:cNvPr id="9" name="Text 7"/>
          <p:cNvSpPr/>
          <p:nvPr/>
        </p:nvSpPr>
        <p:spPr>
          <a:xfrm>
            <a:off x="7455217" y="3625572"/>
            <a:ext cx="5994916" cy="298609"/>
          </a:xfrm>
          <a:prstGeom prst="rect">
            <a:avLst/>
          </a:prstGeom>
          <a:noFill/>
          <a:ln/>
        </p:spPr>
        <p:txBody>
          <a:bodyPr wrap="none" lIns="0" tIns="0" rIns="0" bIns="0" rtlCol="0" anchor="t"/>
          <a:lstStyle/>
          <a:p>
            <a:pPr algn="ctr" indent="0" marL="0">
              <a:lnSpc>
                <a:spcPts val="2350"/>
              </a:lnSpc>
              <a:buNone/>
            </a:pPr>
            <a:r>
              <a:rPr lang="en-US" sz="1450" dirty="0">
                <a:solidFill>
                  <a:srgbClr val="272525"/>
                </a:solidFill>
                <a:latin typeface="Inter" pitchFamily="34" charset="0"/>
                <a:ea typeface="Inter" pitchFamily="34" charset="-122"/>
                <a:cs typeface="Inter" pitchFamily="34" charset="-120"/>
              </a:rPr>
              <a:t>Seconds</a:t>
            </a:r>
            <a:endParaRPr lang="en-US" sz="1450" dirty="0"/>
          </a:p>
        </p:txBody>
      </p:sp>
      <p:sp>
        <p:nvSpPr>
          <p:cNvPr id="10" name="Text 8"/>
          <p:cNvSpPr/>
          <p:nvPr/>
        </p:nvSpPr>
        <p:spPr>
          <a:xfrm>
            <a:off x="1180267" y="4577596"/>
            <a:ext cx="5994916" cy="616148"/>
          </a:xfrm>
          <a:prstGeom prst="rect">
            <a:avLst/>
          </a:prstGeom>
          <a:noFill/>
          <a:ln/>
        </p:spPr>
        <p:txBody>
          <a:bodyPr wrap="none" lIns="0" tIns="0" rIns="0" bIns="0" rtlCol="0" anchor="t"/>
          <a:lstStyle/>
          <a:p>
            <a:pPr algn="ctr" indent="0" marL="0">
              <a:lnSpc>
                <a:spcPts val="4850"/>
              </a:lnSpc>
              <a:buNone/>
            </a:pPr>
            <a:r>
              <a:rPr lang="en-US" sz="4850" b="1" dirty="0">
                <a:solidFill>
                  <a:srgbClr val="272525"/>
                </a:solidFill>
                <a:latin typeface="Petrona Bold" pitchFamily="34" charset="0"/>
                <a:ea typeface="Petrona Bold" pitchFamily="34" charset="-122"/>
                <a:cs typeface="Petrona Bold" pitchFamily="34" charset="-120"/>
              </a:rPr>
              <a:t>3.8M</a:t>
            </a:r>
            <a:endParaRPr lang="en-US" sz="4850" dirty="0"/>
          </a:p>
        </p:txBody>
      </p:sp>
      <p:sp>
        <p:nvSpPr>
          <p:cNvPr id="11" name="Text 9"/>
          <p:cNvSpPr/>
          <p:nvPr/>
        </p:nvSpPr>
        <p:spPr>
          <a:xfrm>
            <a:off x="2952393" y="5427107"/>
            <a:ext cx="2450544" cy="306229"/>
          </a:xfrm>
          <a:prstGeom prst="rect">
            <a:avLst/>
          </a:prstGeom>
          <a:noFill/>
          <a:ln/>
        </p:spPr>
        <p:txBody>
          <a:bodyPr wrap="none" lIns="0" tIns="0" rIns="0" bIns="0" rtlCol="0" anchor="t"/>
          <a:lstStyle/>
          <a:p>
            <a:pPr algn="ctr"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CPU Throughput</a:t>
            </a:r>
            <a:endParaRPr lang="en-US" sz="1900" dirty="0"/>
          </a:p>
        </p:txBody>
      </p:sp>
      <p:sp>
        <p:nvSpPr>
          <p:cNvPr id="12" name="Text 10"/>
          <p:cNvSpPr/>
          <p:nvPr/>
        </p:nvSpPr>
        <p:spPr>
          <a:xfrm>
            <a:off x="1180267" y="5845254"/>
            <a:ext cx="5994916" cy="298609"/>
          </a:xfrm>
          <a:prstGeom prst="rect">
            <a:avLst/>
          </a:prstGeom>
          <a:noFill/>
          <a:ln/>
        </p:spPr>
        <p:txBody>
          <a:bodyPr wrap="none" lIns="0" tIns="0" rIns="0" bIns="0" rtlCol="0" anchor="t"/>
          <a:lstStyle/>
          <a:p>
            <a:pPr algn="ctr" indent="0" marL="0">
              <a:lnSpc>
                <a:spcPts val="2350"/>
              </a:lnSpc>
              <a:buNone/>
            </a:pPr>
            <a:r>
              <a:rPr lang="en-US" sz="1450" dirty="0">
                <a:solidFill>
                  <a:srgbClr val="272525"/>
                </a:solidFill>
                <a:latin typeface="Inter" pitchFamily="34" charset="0"/>
                <a:ea typeface="Inter" pitchFamily="34" charset="-122"/>
                <a:cs typeface="Inter" pitchFamily="34" charset="-120"/>
              </a:rPr>
              <a:t>Bytes/Second</a:t>
            </a:r>
            <a:endParaRPr lang="en-US" sz="1450" dirty="0"/>
          </a:p>
        </p:txBody>
      </p:sp>
      <p:sp>
        <p:nvSpPr>
          <p:cNvPr id="13" name="Text 11"/>
          <p:cNvSpPr/>
          <p:nvPr/>
        </p:nvSpPr>
        <p:spPr>
          <a:xfrm>
            <a:off x="7455217" y="4577596"/>
            <a:ext cx="5994916" cy="616148"/>
          </a:xfrm>
          <a:prstGeom prst="rect">
            <a:avLst/>
          </a:prstGeom>
          <a:noFill/>
          <a:ln/>
        </p:spPr>
        <p:txBody>
          <a:bodyPr wrap="none" lIns="0" tIns="0" rIns="0" bIns="0" rtlCol="0" anchor="t"/>
          <a:lstStyle/>
          <a:p>
            <a:pPr algn="ctr" indent="0" marL="0">
              <a:lnSpc>
                <a:spcPts val="4850"/>
              </a:lnSpc>
              <a:buNone/>
            </a:pPr>
            <a:r>
              <a:rPr lang="en-US" sz="4850" b="1" dirty="0">
                <a:solidFill>
                  <a:srgbClr val="272525"/>
                </a:solidFill>
                <a:latin typeface="Petrona Bold" pitchFamily="34" charset="0"/>
                <a:ea typeface="Petrona Bold" pitchFamily="34" charset="-122"/>
                <a:cs typeface="Petrona Bold" pitchFamily="34" charset="-120"/>
              </a:rPr>
              <a:t>18M</a:t>
            </a:r>
            <a:endParaRPr lang="en-US" sz="4850" dirty="0"/>
          </a:p>
        </p:txBody>
      </p:sp>
      <p:sp>
        <p:nvSpPr>
          <p:cNvPr id="14" name="Text 12"/>
          <p:cNvSpPr/>
          <p:nvPr/>
        </p:nvSpPr>
        <p:spPr>
          <a:xfrm>
            <a:off x="9227344" y="5427107"/>
            <a:ext cx="2450544" cy="306229"/>
          </a:xfrm>
          <a:prstGeom prst="rect">
            <a:avLst/>
          </a:prstGeom>
          <a:noFill/>
          <a:ln/>
        </p:spPr>
        <p:txBody>
          <a:bodyPr wrap="none" lIns="0" tIns="0" rIns="0" bIns="0" rtlCol="0" anchor="t"/>
          <a:lstStyle/>
          <a:p>
            <a:pPr algn="ctr"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FPGA Throughput</a:t>
            </a:r>
            <a:endParaRPr lang="en-US" sz="1900" dirty="0"/>
          </a:p>
        </p:txBody>
      </p:sp>
      <p:sp>
        <p:nvSpPr>
          <p:cNvPr id="15" name="Text 13"/>
          <p:cNvSpPr/>
          <p:nvPr/>
        </p:nvSpPr>
        <p:spPr>
          <a:xfrm>
            <a:off x="7455217" y="5845254"/>
            <a:ext cx="5994916" cy="298609"/>
          </a:xfrm>
          <a:prstGeom prst="rect">
            <a:avLst/>
          </a:prstGeom>
          <a:noFill/>
          <a:ln/>
        </p:spPr>
        <p:txBody>
          <a:bodyPr wrap="none" lIns="0" tIns="0" rIns="0" bIns="0" rtlCol="0" anchor="t"/>
          <a:lstStyle/>
          <a:p>
            <a:pPr algn="ctr" indent="0" marL="0">
              <a:lnSpc>
                <a:spcPts val="2350"/>
              </a:lnSpc>
              <a:buNone/>
            </a:pPr>
            <a:r>
              <a:rPr lang="en-US" sz="1450" dirty="0">
                <a:solidFill>
                  <a:srgbClr val="272525"/>
                </a:solidFill>
                <a:latin typeface="Inter" pitchFamily="34" charset="0"/>
                <a:ea typeface="Inter" pitchFamily="34" charset="-122"/>
                <a:cs typeface="Inter" pitchFamily="34" charset="-120"/>
              </a:rPr>
              <a:t>Bytes/Second</a:t>
            </a:r>
            <a:endParaRPr lang="en-US" sz="1450" dirty="0"/>
          </a:p>
        </p:txBody>
      </p:sp>
      <p:sp>
        <p:nvSpPr>
          <p:cNvPr id="16" name="Text 14"/>
          <p:cNvSpPr/>
          <p:nvPr/>
        </p:nvSpPr>
        <p:spPr>
          <a:xfrm>
            <a:off x="1180267" y="6353889"/>
            <a:ext cx="12269867" cy="597218"/>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The FPGA was nearly </a:t>
            </a:r>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5</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times faster than the CPU in terms of processing time, while the FPGA's throughput was over </a:t>
            </a:r>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4 </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times higher. This demonstrates the FPGA's advantage in computationally intensive applications.</a:t>
            </a:r>
            <a:endParaRPr lang="en-US" sz="14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sp>
        <p:nvSpPr>
          <p:cNvPr id="3" name="Text 1"/>
          <p:cNvSpPr/>
          <p:nvPr/>
        </p:nvSpPr>
        <p:spPr>
          <a:xfrm>
            <a:off x="1180267" y="1941314"/>
            <a:ext cx="9967436"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Hardware Acceleration for Image Processing</a:t>
            </a:r>
            <a:endParaRPr lang="en-US" sz="3850" dirty="0"/>
          </a:p>
        </p:txBody>
      </p:sp>
      <p:pic>
        <p:nvPicPr>
          <p:cNvPr id="4" name="Image 0" descr="preencoded.png">    </p:cNvPr>
          <p:cNvPicPr>
            <a:picLocks noChangeAspect="1"/>
          </p:cNvPicPr>
          <p:nvPr/>
        </p:nvPicPr>
        <p:blipFill>
          <a:blip r:embed="rId1"/>
          <a:stretch>
            <a:fillRect/>
          </a:stretch>
        </p:blipFill>
        <p:spPr>
          <a:xfrm>
            <a:off x="1180267" y="2927390"/>
            <a:ext cx="933450" cy="1120259"/>
          </a:xfrm>
          <a:prstGeom prst="rect">
            <a:avLst/>
          </a:prstGeom>
        </p:spPr>
      </p:pic>
      <p:sp>
        <p:nvSpPr>
          <p:cNvPr id="5" name="Text 2"/>
          <p:cNvSpPr/>
          <p:nvPr/>
        </p:nvSpPr>
        <p:spPr>
          <a:xfrm>
            <a:off x="2393752" y="3114080"/>
            <a:ext cx="2450544"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Edge Detection</a:t>
            </a:r>
            <a:endParaRPr lang="en-US" sz="1900" dirty="0"/>
          </a:p>
        </p:txBody>
      </p:sp>
      <p:sp>
        <p:nvSpPr>
          <p:cNvPr id="6" name="Text 3"/>
          <p:cNvSpPr/>
          <p:nvPr/>
        </p:nvSpPr>
        <p:spPr>
          <a:xfrm>
            <a:off x="2393752" y="3532227"/>
            <a:ext cx="11056382" cy="298609"/>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Identify edges or boundaries in an image for feature extraction and object recognition.</a:t>
            </a:r>
            <a:endParaRPr lang="en-US" sz="1450" dirty="0"/>
          </a:p>
        </p:txBody>
      </p:sp>
      <p:pic>
        <p:nvPicPr>
          <p:cNvPr id="7" name="Image 1" descr="preencoded.png">    </p:cNvPr>
          <p:cNvPicPr>
            <a:picLocks noChangeAspect="1"/>
          </p:cNvPicPr>
          <p:nvPr/>
        </p:nvPicPr>
        <p:blipFill>
          <a:blip r:embed="rId2"/>
          <a:stretch>
            <a:fillRect/>
          </a:stretch>
        </p:blipFill>
        <p:spPr>
          <a:xfrm>
            <a:off x="1180267" y="4047649"/>
            <a:ext cx="933450" cy="1120259"/>
          </a:xfrm>
          <a:prstGeom prst="rect">
            <a:avLst/>
          </a:prstGeom>
        </p:spPr>
      </p:pic>
      <p:sp>
        <p:nvSpPr>
          <p:cNvPr id="8" name="Text 4"/>
          <p:cNvSpPr/>
          <p:nvPr/>
        </p:nvSpPr>
        <p:spPr>
          <a:xfrm>
            <a:off x="2393752" y="4234339"/>
            <a:ext cx="2450544"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Filtering</a:t>
            </a:r>
            <a:endParaRPr lang="en-US" sz="1900" dirty="0"/>
          </a:p>
        </p:txBody>
      </p:sp>
      <p:sp>
        <p:nvSpPr>
          <p:cNvPr id="9" name="Text 5"/>
          <p:cNvSpPr/>
          <p:nvPr/>
        </p:nvSpPr>
        <p:spPr>
          <a:xfrm>
            <a:off x="2393752" y="4652486"/>
            <a:ext cx="11056382" cy="298609"/>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Enhance or manipulate images by applying filters to remove noise, sharpen edges, or adjust color balance.</a:t>
            </a:r>
            <a:endParaRPr lang="en-US" sz="1450" dirty="0"/>
          </a:p>
        </p:txBody>
      </p:sp>
      <p:pic>
        <p:nvPicPr>
          <p:cNvPr id="10" name="Image 2" descr="preencoded.png">    </p:cNvPr>
          <p:cNvPicPr>
            <a:picLocks noChangeAspect="1"/>
          </p:cNvPicPr>
          <p:nvPr/>
        </p:nvPicPr>
        <p:blipFill>
          <a:blip r:embed="rId3"/>
          <a:stretch>
            <a:fillRect/>
          </a:stretch>
        </p:blipFill>
        <p:spPr>
          <a:xfrm>
            <a:off x="1180267" y="5167908"/>
            <a:ext cx="933450" cy="1120259"/>
          </a:xfrm>
          <a:prstGeom prst="rect">
            <a:avLst/>
          </a:prstGeom>
        </p:spPr>
      </p:pic>
      <p:sp>
        <p:nvSpPr>
          <p:cNvPr id="11" name="Text 6"/>
          <p:cNvSpPr/>
          <p:nvPr/>
        </p:nvSpPr>
        <p:spPr>
          <a:xfrm>
            <a:off x="2393752" y="5354598"/>
            <a:ext cx="3151108"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Real-Time Video Processing</a:t>
            </a:r>
            <a:endParaRPr lang="en-US" sz="1900" dirty="0"/>
          </a:p>
        </p:txBody>
      </p:sp>
      <p:sp>
        <p:nvSpPr>
          <p:cNvPr id="12" name="Text 7"/>
          <p:cNvSpPr/>
          <p:nvPr/>
        </p:nvSpPr>
        <p:spPr>
          <a:xfrm>
            <a:off x="2393752" y="5772745"/>
            <a:ext cx="11056382" cy="298609"/>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Process video streams in real-time for applications like surveillance, autonomous navigation, and medical imaging.</a:t>
            </a:r>
            <a:endParaRPr lang="en-US" sz="14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433507" y="243840"/>
            <a:ext cx="13763387" cy="7741920"/>
          </a:xfrm>
          <a:prstGeom prst="rect">
            <a:avLst/>
          </a:prstGeom>
        </p:spPr>
      </p:pic>
      <p:sp>
        <p:nvSpPr>
          <p:cNvPr id="4" name="Shape 1"/>
          <p:cNvSpPr/>
          <p:nvPr/>
        </p:nvSpPr>
        <p:spPr>
          <a:xfrm>
            <a:off x="433507" y="243840"/>
            <a:ext cx="13763387" cy="7741920"/>
          </a:xfrm>
          <a:prstGeom prst="roundRect">
            <a:avLst>
              <a:gd name="adj" fmla="val 1736"/>
            </a:avLst>
          </a:prstGeom>
          <a:solidFill>
            <a:srgbClr val="FFFFFF">
              <a:alpha val="85000"/>
            </a:srgbClr>
          </a:solidFill>
          <a:ln/>
        </p:spPr>
      </p:sp>
      <p:sp>
        <p:nvSpPr>
          <p:cNvPr id="5" name="Text 2"/>
          <p:cNvSpPr/>
          <p:nvPr/>
        </p:nvSpPr>
        <p:spPr>
          <a:xfrm>
            <a:off x="1180267" y="3269337"/>
            <a:ext cx="12269867" cy="1690926"/>
          </a:xfrm>
          <a:prstGeom prst="rect">
            <a:avLst/>
          </a:prstGeom>
          <a:noFill/>
          <a:ln/>
        </p:spPr>
        <p:txBody>
          <a:bodyPr wrap="square" lIns="0" tIns="0" rIns="0" bIns="0" rtlCol="0" anchor="t"/>
          <a:lstStyle/>
          <a:p>
            <a:pPr algn="l" indent="0" marL="0">
              <a:lnSpc>
                <a:spcPts val="6650"/>
              </a:lnSpc>
              <a:buNone/>
            </a:pPr>
            <a:r>
              <a:rPr lang="en-US" sz="5300" b="1" dirty="0">
                <a:solidFill>
                  <a:srgbClr val="000000"/>
                </a:solidFill>
                <a:latin typeface="Petrona Bold" pitchFamily="34" charset="0"/>
                <a:ea typeface="Petrona Bold" pitchFamily="34" charset="-122"/>
                <a:cs typeface="Petrona Bold" pitchFamily="34" charset="-120"/>
              </a:rPr>
              <a:t>Running Neural Networks on FPGA: MNIST with ZyNet</a:t>
            </a:r>
            <a:endParaRPr lang="en-US" sz="53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433507" y="243840"/>
            <a:ext cx="13763387" cy="7883009"/>
          </a:xfrm>
          <a:prstGeom prst="roundRect">
            <a:avLst>
              <a:gd name="adj" fmla="val 1673"/>
            </a:avLst>
          </a:prstGeom>
          <a:solidFill>
            <a:srgbClr val="FFFFFF">
              <a:alpha val="95000"/>
            </a:srgbClr>
          </a:solidFill>
          <a:ln w="7620">
            <a:solidFill>
              <a:srgbClr val="E6E6E6">
                <a:alpha val="75000"/>
              </a:srgbClr>
            </a:solidFill>
            <a:prstDash val="solid"/>
          </a:ln>
        </p:spPr>
      </p:sp>
      <p:sp>
        <p:nvSpPr>
          <p:cNvPr id="3" name="Text 1"/>
          <p:cNvSpPr/>
          <p:nvPr/>
        </p:nvSpPr>
        <p:spPr>
          <a:xfrm>
            <a:off x="1166098" y="747474"/>
            <a:ext cx="8953619" cy="480655"/>
          </a:xfrm>
          <a:prstGeom prst="rect">
            <a:avLst/>
          </a:prstGeom>
          <a:noFill/>
          <a:ln/>
        </p:spPr>
        <p:txBody>
          <a:bodyPr wrap="none" lIns="0" tIns="0" rIns="0" bIns="0" rtlCol="0" anchor="t"/>
          <a:lstStyle/>
          <a:p>
            <a:pPr algn="l" indent="0" marL="0">
              <a:lnSpc>
                <a:spcPts val="3750"/>
              </a:lnSpc>
              <a:buNone/>
            </a:pPr>
            <a:r>
              <a:rPr lang="en-US" sz="3000" b="1" dirty="0">
                <a:solidFill>
                  <a:srgbClr val="000000"/>
                </a:solidFill>
                <a:latin typeface="Petrona Bold" pitchFamily="34" charset="0"/>
                <a:ea typeface="Petrona Bold" pitchFamily="34" charset="-122"/>
                <a:cs typeface="Petrona Bold" pitchFamily="34" charset="-120"/>
              </a:rPr>
              <a:t>Block Design of MNIST implementation with Zynet</a:t>
            </a:r>
            <a:endParaRPr lang="en-US" sz="3000" dirty="0"/>
          </a:p>
        </p:txBody>
      </p:sp>
      <p:pic>
        <p:nvPicPr>
          <p:cNvPr id="4" name="Image 0" descr="preencoded.png">    </p:cNvPr>
          <p:cNvPicPr>
            <a:picLocks noChangeAspect="1"/>
          </p:cNvPicPr>
          <p:nvPr/>
        </p:nvPicPr>
        <p:blipFill>
          <a:blip r:embed="rId1"/>
          <a:stretch>
            <a:fillRect/>
          </a:stretch>
        </p:blipFill>
        <p:spPr>
          <a:xfrm>
            <a:off x="1166098" y="1594366"/>
            <a:ext cx="12298204" cy="60288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433507" y="243840"/>
            <a:ext cx="13763387" cy="8610600"/>
          </a:xfrm>
          <a:prstGeom prst="roundRect">
            <a:avLst>
              <a:gd name="adj" fmla="val 1291"/>
            </a:avLst>
          </a:prstGeom>
          <a:solidFill>
            <a:srgbClr val="FFFFFF">
              <a:alpha val="95000"/>
            </a:srgbClr>
          </a:solidFill>
          <a:ln w="7620">
            <a:solidFill>
              <a:srgbClr val="E6E6E6">
                <a:alpha val="75000"/>
              </a:srgbClr>
            </a:solidFill>
            <a:prstDash val="solid"/>
          </a:ln>
        </p:spPr>
      </p:sp>
      <p:sp>
        <p:nvSpPr>
          <p:cNvPr id="3" name="Text 1"/>
          <p:cNvSpPr/>
          <p:nvPr/>
        </p:nvSpPr>
        <p:spPr>
          <a:xfrm>
            <a:off x="1051203" y="668536"/>
            <a:ext cx="4141827" cy="405408"/>
          </a:xfrm>
          <a:prstGeom prst="rect">
            <a:avLst/>
          </a:prstGeom>
          <a:noFill/>
          <a:ln/>
        </p:spPr>
        <p:txBody>
          <a:bodyPr wrap="none" lIns="0" tIns="0" rIns="0" bIns="0" rtlCol="0" anchor="t"/>
          <a:lstStyle/>
          <a:p>
            <a:pPr algn="l"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Current Simulation Results:</a:t>
            </a:r>
            <a:endParaRPr lang="en-US" sz="2550" dirty="0"/>
          </a:p>
        </p:txBody>
      </p:sp>
      <p:pic>
        <p:nvPicPr>
          <p:cNvPr id="4" name="Image 0" descr="preencoded.png">    </p:cNvPr>
          <p:cNvPicPr>
            <a:picLocks noChangeAspect="1"/>
          </p:cNvPicPr>
          <p:nvPr/>
        </p:nvPicPr>
        <p:blipFill>
          <a:blip r:embed="rId1"/>
          <a:stretch>
            <a:fillRect/>
          </a:stretch>
        </p:blipFill>
        <p:spPr>
          <a:xfrm>
            <a:off x="1051203" y="1382792"/>
            <a:ext cx="12527994" cy="704695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sp>
        <p:nvSpPr>
          <p:cNvPr id="3" name="Text 1"/>
          <p:cNvSpPr/>
          <p:nvPr/>
        </p:nvSpPr>
        <p:spPr>
          <a:xfrm>
            <a:off x="1180267" y="1317188"/>
            <a:ext cx="8025289"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How the AI-Accelerated NIC Works?</a:t>
            </a:r>
            <a:endParaRPr lang="en-US" sz="3850" dirty="0"/>
          </a:p>
        </p:txBody>
      </p:sp>
      <p:sp>
        <p:nvSpPr>
          <p:cNvPr id="4" name="Shape 2"/>
          <p:cNvSpPr/>
          <p:nvPr/>
        </p:nvSpPr>
        <p:spPr>
          <a:xfrm>
            <a:off x="7303770" y="2303264"/>
            <a:ext cx="22860" cy="4609148"/>
          </a:xfrm>
          <a:prstGeom prst="roundRect">
            <a:avLst>
              <a:gd name="adj" fmla="val 343042"/>
            </a:avLst>
          </a:prstGeom>
          <a:solidFill>
            <a:srgbClr val="B2D4E5"/>
          </a:solidFill>
          <a:ln/>
        </p:spPr>
      </p:sp>
      <p:sp>
        <p:nvSpPr>
          <p:cNvPr id="5" name="Shape 3"/>
          <p:cNvSpPr/>
          <p:nvPr/>
        </p:nvSpPr>
        <p:spPr>
          <a:xfrm>
            <a:off x="6567964" y="2501860"/>
            <a:ext cx="560070" cy="22860"/>
          </a:xfrm>
          <a:prstGeom prst="roundRect">
            <a:avLst>
              <a:gd name="adj" fmla="val 343042"/>
            </a:avLst>
          </a:prstGeom>
          <a:solidFill>
            <a:srgbClr val="B2D4E5"/>
          </a:solidFill>
          <a:ln/>
        </p:spPr>
      </p:sp>
      <p:sp>
        <p:nvSpPr>
          <p:cNvPr id="6" name="Shape 4"/>
          <p:cNvSpPr/>
          <p:nvPr/>
        </p:nvSpPr>
        <p:spPr>
          <a:xfrm>
            <a:off x="7105174" y="2303264"/>
            <a:ext cx="420053" cy="420053"/>
          </a:xfrm>
          <a:prstGeom prst="roundRect">
            <a:avLst>
              <a:gd name="adj" fmla="val 18669"/>
            </a:avLst>
          </a:prstGeom>
          <a:solidFill>
            <a:srgbClr val="CCEEFF"/>
          </a:solidFill>
          <a:ln w="7620">
            <a:solidFill>
              <a:srgbClr val="B2D4E5"/>
            </a:solidFill>
            <a:prstDash val="solid"/>
          </a:ln>
        </p:spPr>
      </p:sp>
      <p:sp>
        <p:nvSpPr>
          <p:cNvPr id="7" name="Text 5"/>
          <p:cNvSpPr/>
          <p:nvPr/>
        </p:nvSpPr>
        <p:spPr>
          <a:xfrm>
            <a:off x="7168217" y="2329517"/>
            <a:ext cx="293965" cy="367546"/>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Petrona Bold" pitchFamily="34" charset="0"/>
                <a:ea typeface="Petrona Bold" pitchFamily="34" charset="-122"/>
                <a:cs typeface="Petrona Bold" pitchFamily="34" charset="-120"/>
              </a:rPr>
              <a:t>1</a:t>
            </a:r>
            <a:endParaRPr lang="en-US" sz="2300" dirty="0"/>
          </a:p>
        </p:txBody>
      </p:sp>
      <p:sp>
        <p:nvSpPr>
          <p:cNvPr id="8" name="Text 6"/>
          <p:cNvSpPr/>
          <p:nvPr/>
        </p:nvSpPr>
        <p:spPr>
          <a:xfrm>
            <a:off x="3931206" y="2367439"/>
            <a:ext cx="2450544" cy="306229"/>
          </a:xfrm>
          <a:prstGeom prst="rect">
            <a:avLst/>
          </a:prstGeom>
          <a:noFill/>
          <a:ln/>
        </p:spPr>
        <p:txBody>
          <a:bodyPr wrap="none" lIns="0" tIns="0" rIns="0" bIns="0" rtlCol="0" anchor="t"/>
          <a:lstStyle/>
          <a:p>
            <a:pPr algn="r"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Packet Reception</a:t>
            </a:r>
            <a:endParaRPr lang="en-US" sz="1900" dirty="0"/>
          </a:p>
        </p:txBody>
      </p:sp>
      <p:sp>
        <p:nvSpPr>
          <p:cNvPr id="9" name="Text 7"/>
          <p:cNvSpPr/>
          <p:nvPr/>
        </p:nvSpPr>
        <p:spPr>
          <a:xfrm>
            <a:off x="1180267" y="2785586"/>
            <a:ext cx="5201483" cy="298609"/>
          </a:xfrm>
          <a:prstGeom prst="rect">
            <a:avLst/>
          </a:prstGeom>
          <a:noFill/>
          <a:ln/>
        </p:spPr>
        <p:txBody>
          <a:bodyPr wrap="none" lIns="0" tIns="0" rIns="0" bIns="0" rtlCol="0" anchor="t"/>
          <a:lstStyle/>
          <a:p>
            <a:pPr algn="r" indent="0" marL="0">
              <a:lnSpc>
                <a:spcPts val="2350"/>
              </a:lnSpc>
              <a:buNone/>
            </a:pPr>
            <a:r>
              <a:rPr lang="en-US" sz="1450" dirty="0">
                <a:solidFill>
                  <a:srgbClr val="272525"/>
                </a:solidFill>
                <a:latin typeface="Inter" pitchFamily="34" charset="0"/>
                <a:ea typeface="Inter" pitchFamily="34" charset="-122"/>
                <a:cs typeface="Inter" pitchFamily="34" charset="-120"/>
              </a:rPr>
              <a:t>The FPGA receives the network packets from the network. </a:t>
            </a:r>
            <a:endParaRPr lang="en-US" sz="1450" dirty="0"/>
          </a:p>
        </p:txBody>
      </p:sp>
      <p:sp>
        <p:nvSpPr>
          <p:cNvPr id="10" name="Shape 8"/>
          <p:cNvSpPr/>
          <p:nvPr/>
        </p:nvSpPr>
        <p:spPr>
          <a:xfrm>
            <a:off x="7502366" y="3622000"/>
            <a:ext cx="560070" cy="22860"/>
          </a:xfrm>
          <a:prstGeom prst="roundRect">
            <a:avLst>
              <a:gd name="adj" fmla="val 343042"/>
            </a:avLst>
          </a:prstGeom>
          <a:solidFill>
            <a:srgbClr val="B2D4E5"/>
          </a:solidFill>
          <a:ln/>
        </p:spPr>
      </p:sp>
      <p:sp>
        <p:nvSpPr>
          <p:cNvPr id="11" name="Shape 9"/>
          <p:cNvSpPr/>
          <p:nvPr/>
        </p:nvSpPr>
        <p:spPr>
          <a:xfrm>
            <a:off x="7105174" y="3423404"/>
            <a:ext cx="420053" cy="420053"/>
          </a:xfrm>
          <a:prstGeom prst="roundRect">
            <a:avLst>
              <a:gd name="adj" fmla="val 18669"/>
            </a:avLst>
          </a:prstGeom>
          <a:solidFill>
            <a:srgbClr val="CCEEFF"/>
          </a:solidFill>
          <a:ln w="7620">
            <a:solidFill>
              <a:srgbClr val="B2D4E5"/>
            </a:solidFill>
            <a:prstDash val="solid"/>
          </a:ln>
        </p:spPr>
      </p:sp>
      <p:sp>
        <p:nvSpPr>
          <p:cNvPr id="12" name="Text 10"/>
          <p:cNvSpPr/>
          <p:nvPr/>
        </p:nvSpPr>
        <p:spPr>
          <a:xfrm>
            <a:off x="7168217" y="3449657"/>
            <a:ext cx="293965" cy="367546"/>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Petrona Bold" pitchFamily="34" charset="0"/>
                <a:ea typeface="Petrona Bold" pitchFamily="34" charset="-122"/>
                <a:cs typeface="Petrona Bold" pitchFamily="34" charset="-120"/>
              </a:rPr>
              <a:t>2</a:t>
            </a:r>
            <a:endParaRPr lang="en-US" sz="2300" dirty="0"/>
          </a:p>
        </p:txBody>
      </p:sp>
      <p:sp>
        <p:nvSpPr>
          <p:cNvPr id="13" name="Text 11"/>
          <p:cNvSpPr/>
          <p:nvPr/>
        </p:nvSpPr>
        <p:spPr>
          <a:xfrm>
            <a:off x="8248650" y="3487579"/>
            <a:ext cx="2450544"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Data Transfer to PL</a:t>
            </a:r>
            <a:endParaRPr lang="en-US" sz="1900" dirty="0"/>
          </a:p>
        </p:txBody>
      </p:sp>
      <p:sp>
        <p:nvSpPr>
          <p:cNvPr id="14" name="Text 12"/>
          <p:cNvSpPr/>
          <p:nvPr/>
        </p:nvSpPr>
        <p:spPr>
          <a:xfrm>
            <a:off x="8248650" y="3905726"/>
            <a:ext cx="5201483" cy="597218"/>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The data is then transferred to the PL, where the programmable logic handles real-time packet analysis.</a:t>
            </a:r>
            <a:endParaRPr lang="en-US" sz="1450" dirty="0"/>
          </a:p>
        </p:txBody>
      </p:sp>
      <p:sp>
        <p:nvSpPr>
          <p:cNvPr id="15" name="Shape 13"/>
          <p:cNvSpPr/>
          <p:nvPr/>
        </p:nvSpPr>
        <p:spPr>
          <a:xfrm>
            <a:off x="6567964" y="4587597"/>
            <a:ext cx="560070" cy="22860"/>
          </a:xfrm>
          <a:prstGeom prst="roundRect">
            <a:avLst>
              <a:gd name="adj" fmla="val 343042"/>
            </a:avLst>
          </a:prstGeom>
          <a:solidFill>
            <a:srgbClr val="B2D4E5"/>
          </a:solidFill>
          <a:ln/>
        </p:spPr>
      </p:sp>
      <p:sp>
        <p:nvSpPr>
          <p:cNvPr id="16" name="Shape 14"/>
          <p:cNvSpPr/>
          <p:nvPr/>
        </p:nvSpPr>
        <p:spPr>
          <a:xfrm>
            <a:off x="7105174" y="4389001"/>
            <a:ext cx="420053" cy="420053"/>
          </a:xfrm>
          <a:prstGeom prst="roundRect">
            <a:avLst>
              <a:gd name="adj" fmla="val 18669"/>
            </a:avLst>
          </a:prstGeom>
          <a:solidFill>
            <a:srgbClr val="CCEEFF"/>
          </a:solidFill>
          <a:ln w="7620">
            <a:solidFill>
              <a:srgbClr val="B2D4E5"/>
            </a:solidFill>
            <a:prstDash val="solid"/>
          </a:ln>
        </p:spPr>
      </p:sp>
      <p:sp>
        <p:nvSpPr>
          <p:cNvPr id="17" name="Text 15"/>
          <p:cNvSpPr/>
          <p:nvPr/>
        </p:nvSpPr>
        <p:spPr>
          <a:xfrm>
            <a:off x="7168217" y="4415254"/>
            <a:ext cx="293965" cy="367546"/>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Petrona Bold" pitchFamily="34" charset="0"/>
                <a:ea typeface="Petrona Bold" pitchFamily="34" charset="-122"/>
                <a:cs typeface="Petrona Bold" pitchFamily="34" charset="-120"/>
              </a:rPr>
              <a:t>3</a:t>
            </a:r>
            <a:endParaRPr lang="en-US" sz="2300" dirty="0"/>
          </a:p>
        </p:txBody>
      </p:sp>
      <p:sp>
        <p:nvSpPr>
          <p:cNvPr id="18" name="Text 16"/>
          <p:cNvSpPr/>
          <p:nvPr/>
        </p:nvSpPr>
        <p:spPr>
          <a:xfrm>
            <a:off x="3828931" y="4453176"/>
            <a:ext cx="2552819" cy="306229"/>
          </a:xfrm>
          <a:prstGeom prst="rect">
            <a:avLst/>
          </a:prstGeom>
          <a:noFill/>
          <a:ln/>
        </p:spPr>
        <p:txBody>
          <a:bodyPr wrap="none" lIns="0" tIns="0" rIns="0" bIns="0" rtlCol="0" anchor="t"/>
          <a:lstStyle/>
          <a:p>
            <a:pPr algn="r"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AI Processing on FPGA</a:t>
            </a:r>
            <a:endParaRPr lang="en-US" sz="1900" dirty="0"/>
          </a:p>
        </p:txBody>
      </p:sp>
      <p:sp>
        <p:nvSpPr>
          <p:cNvPr id="19" name="Text 17"/>
          <p:cNvSpPr/>
          <p:nvPr/>
        </p:nvSpPr>
        <p:spPr>
          <a:xfrm>
            <a:off x="1180267" y="4871323"/>
            <a:ext cx="5201483" cy="895826"/>
          </a:xfrm>
          <a:prstGeom prst="rect">
            <a:avLst/>
          </a:prstGeom>
          <a:noFill/>
          <a:ln/>
        </p:spPr>
        <p:txBody>
          <a:bodyPr wrap="square" lIns="0" tIns="0" rIns="0" bIns="0" rtlCol="0" anchor="t"/>
          <a:lstStyle/>
          <a:p>
            <a:pPr algn="r" indent="0" marL="0">
              <a:lnSpc>
                <a:spcPts val="2350"/>
              </a:lnSpc>
              <a:buNone/>
            </a:pPr>
            <a:r>
              <a:rPr lang="en-US" sz="1450" dirty="0">
                <a:solidFill>
                  <a:srgbClr val="272525"/>
                </a:solidFill>
                <a:latin typeface="Inter" pitchFamily="34" charset="0"/>
                <a:ea typeface="Inter" pitchFamily="34" charset="-122"/>
                <a:cs typeface="Inter" pitchFamily="34" charset="-120"/>
              </a:rPr>
              <a:t>AI models, optimized for efficient execution, are implemented on the FPGA to analyze the data and detect potential threats or anomalies.</a:t>
            </a:r>
            <a:endParaRPr lang="en-US" sz="1450" dirty="0"/>
          </a:p>
        </p:txBody>
      </p:sp>
      <p:sp>
        <p:nvSpPr>
          <p:cNvPr id="20" name="Shape 18"/>
          <p:cNvSpPr/>
          <p:nvPr/>
        </p:nvSpPr>
        <p:spPr>
          <a:xfrm>
            <a:off x="7502366" y="5553194"/>
            <a:ext cx="560070" cy="22860"/>
          </a:xfrm>
          <a:prstGeom prst="roundRect">
            <a:avLst>
              <a:gd name="adj" fmla="val 343042"/>
            </a:avLst>
          </a:prstGeom>
          <a:solidFill>
            <a:srgbClr val="B2D4E5"/>
          </a:solidFill>
          <a:ln/>
        </p:spPr>
      </p:sp>
      <p:sp>
        <p:nvSpPr>
          <p:cNvPr id="21" name="Shape 19"/>
          <p:cNvSpPr/>
          <p:nvPr/>
        </p:nvSpPr>
        <p:spPr>
          <a:xfrm>
            <a:off x="7105174" y="5354598"/>
            <a:ext cx="420053" cy="420053"/>
          </a:xfrm>
          <a:prstGeom prst="roundRect">
            <a:avLst>
              <a:gd name="adj" fmla="val 18669"/>
            </a:avLst>
          </a:prstGeom>
          <a:solidFill>
            <a:srgbClr val="CCEEFF"/>
          </a:solidFill>
          <a:ln w="7620">
            <a:solidFill>
              <a:srgbClr val="B2D4E5"/>
            </a:solidFill>
            <a:prstDash val="solid"/>
          </a:ln>
        </p:spPr>
      </p:sp>
      <p:sp>
        <p:nvSpPr>
          <p:cNvPr id="22" name="Text 20"/>
          <p:cNvSpPr/>
          <p:nvPr/>
        </p:nvSpPr>
        <p:spPr>
          <a:xfrm>
            <a:off x="7168217" y="5380851"/>
            <a:ext cx="293965" cy="367546"/>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Petrona Bold" pitchFamily="34" charset="0"/>
                <a:ea typeface="Petrona Bold" pitchFamily="34" charset="-122"/>
                <a:cs typeface="Petrona Bold" pitchFamily="34" charset="-120"/>
              </a:rPr>
              <a:t>4</a:t>
            </a:r>
            <a:endParaRPr lang="en-US" sz="2300" dirty="0"/>
          </a:p>
        </p:txBody>
      </p:sp>
      <p:sp>
        <p:nvSpPr>
          <p:cNvPr id="23" name="Text 21"/>
          <p:cNvSpPr/>
          <p:nvPr/>
        </p:nvSpPr>
        <p:spPr>
          <a:xfrm>
            <a:off x="8248650" y="5418773"/>
            <a:ext cx="3977402"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Feedback to Processing System (PS)</a:t>
            </a:r>
            <a:endParaRPr lang="en-US" sz="1900" dirty="0"/>
          </a:p>
        </p:txBody>
      </p:sp>
      <p:sp>
        <p:nvSpPr>
          <p:cNvPr id="24" name="Text 22"/>
          <p:cNvSpPr/>
          <p:nvPr/>
        </p:nvSpPr>
        <p:spPr>
          <a:xfrm>
            <a:off x="8248650" y="5836920"/>
            <a:ext cx="5201483" cy="895826"/>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The results of the analysis, such as threat alerts or statistics, are sent back to the processing system (PS) for further actions.</a:t>
            </a:r>
            <a:endParaRPr lang="en-US" sz="14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sp>
        <p:nvSpPr>
          <p:cNvPr id="3" name="Text 1"/>
          <p:cNvSpPr/>
          <p:nvPr/>
        </p:nvSpPr>
        <p:spPr>
          <a:xfrm>
            <a:off x="1180267" y="2488763"/>
            <a:ext cx="6455569"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Conclusion and Future Work</a:t>
            </a:r>
            <a:endParaRPr lang="en-US" sz="3850" dirty="0"/>
          </a:p>
        </p:txBody>
      </p:sp>
      <p:pic>
        <p:nvPicPr>
          <p:cNvPr id="4" name="Image 0" descr="preencoded.png">    </p:cNvPr>
          <p:cNvPicPr>
            <a:picLocks noChangeAspect="1"/>
          </p:cNvPicPr>
          <p:nvPr/>
        </p:nvPicPr>
        <p:blipFill>
          <a:blip r:embed="rId1"/>
          <a:stretch>
            <a:fillRect/>
          </a:stretch>
        </p:blipFill>
        <p:spPr>
          <a:xfrm>
            <a:off x="1180267" y="3474839"/>
            <a:ext cx="466725" cy="466725"/>
          </a:xfrm>
          <a:prstGeom prst="rect">
            <a:avLst/>
          </a:prstGeom>
        </p:spPr>
      </p:pic>
      <p:sp>
        <p:nvSpPr>
          <p:cNvPr id="5" name="Text 2"/>
          <p:cNvSpPr/>
          <p:nvPr/>
        </p:nvSpPr>
        <p:spPr>
          <a:xfrm>
            <a:off x="1180267" y="4128254"/>
            <a:ext cx="3094315"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Laying a Strong Foundation</a:t>
            </a:r>
            <a:endParaRPr lang="en-US" sz="1900" dirty="0"/>
          </a:p>
        </p:txBody>
      </p:sp>
      <p:sp>
        <p:nvSpPr>
          <p:cNvPr id="6" name="Text 3"/>
          <p:cNvSpPr/>
          <p:nvPr/>
        </p:nvSpPr>
        <p:spPr>
          <a:xfrm>
            <a:off x="1180267" y="4546402"/>
            <a:ext cx="3934301" cy="1194435"/>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The MTP-1 project has built a comprehensive understanding of FPGA-based development, paving the way for more advanced implementations.</a:t>
            </a:r>
            <a:endParaRPr lang="en-US" sz="1450" dirty="0"/>
          </a:p>
        </p:txBody>
      </p:sp>
      <p:pic>
        <p:nvPicPr>
          <p:cNvPr id="7" name="Image 1" descr="preencoded.png">    </p:cNvPr>
          <p:cNvPicPr>
            <a:picLocks noChangeAspect="1"/>
          </p:cNvPicPr>
          <p:nvPr/>
        </p:nvPicPr>
        <p:blipFill>
          <a:blip r:embed="rId2"/>
          <a:stretch>
            <a:fillRect/>
          </a:stretch>
        </p:blipFill>
        <p:spPr>
          <a:xfrm>
            <a:off x="5347930" y="3474839"/>
            <a:ext cx="466725" cy="466725"/>
          </a:xfrm>
          <a:prstGeom prst="rect">
            <a:avLst/>
          </a:prstGeom>
        </p:spPr>
      </p:pic>
      <p:sp>
        <p:nvSpPr>
          <p:cNvPr id="8" name="Text 4"/>
          <p:cNvSpPr/>
          <p:nvPr/>
        </p:nvSpPr>
        <p:spPr>
          <a:xfrm>
            <a:off x="5347930" y="4128254"/>
            <a:ext cx="2450544"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Future Objectives</a:t>
            </a:r>
            <a:endParaRPr lang="en-US" sz="1900" dirty="0"/>
          </a:p>
        </p:txBody>
      </p:sp>
      <p:sp>
        <p:nvSpPr>
          <p:cNvPr id="9" name="Text 5"/>
          <p:cNvSpPr/>
          <p:nvPr/>
        </p:nvSpPr>
        <p:spPr>
          <a:xfrm>
            <a:off x="5347930" y="4546402"/>
            <a:ext cx="3934420" cy="1194435"/>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The next phase (MTP-2) will focus on developing an AI-accelerated Network Interface Card (NIC) for real-time network traffic analytics.</a:t>
            </a:r>
            <a:endParaRPr lang="en-US" sz="1450" dirty="0"/>
          </a:p>
        </p:txBody>
      </p:sp>
      <p:pic>
        <p:nvPicPr>
          <p:cNvPr id="10" name="Image 2" descr="preencoded.png">    </p:cNvPr>
          <p:cNvPicPr>
            <a:picLocks noChangeAspect="1"/>
          </p:cNvPicPr>
          <p:nvPr/>
        </p:nvPicPr>
        <p:blipFill>
          <a:blip r:embed="rId3"/>
          <a:stretch>
            <a:fillRect/>
          </a:stretch>
        </p:blipFill>
        <p:spPr>
          <a:xfrm>
            <a:off x="9515713" y="3474839"/>
            <a:ext cx="466725" cy="466725"/>
          </a:xfrm>
          <a:prstGeom prst="rect">
            <a:avLst/>
          </a:prstGeom>
        </p:spPr>
      </p:pic>
      <p:sp>
        <p:nvSpPr>
          <p:cNvPr id="11" name="Text 6"/>
          <p:cNvSpPr/>
          <p:nvPr/>
        </p:nvSpPr>
        <p:spPr>
          <a:xfrm>
            <a:off x="9515713" y="4128254"/>
            <a:ext cx="2450544" cy="30622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Petrona Bold" pitchFamily="34" charset="0"/>
                <a:ea typeface="Petrona Bold" pitchFamily="34" charset="-122"/>
                <a:cs typeface="Petrona Bold" pitchFamily="34" charset="-120"/>
              </a:rPr>
              <a:t>Technical Priorities</a:t>
            </a:r>
            <a:endParaRPr lang="en-US" sz="1900" dirty="0"/>
          </a:p>
        </p:txBody>
      </p:sp>
      <p:sp>
        <p:nvSpPr>
          <p:cNvPr id="12" name="Text 7"/>
          <p:cNvSpPr/>
          <p:nvPr/>
        </p:nvSpPr>
        <p:spPr>
          <a:xfrm>
            <a:off x="9515713" y="4546402"/>
            <a:ext cx="3934301" cy="1194435"/>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Key focus areas include optimizing FPGA resources for complex AI workloads and demonstrating performance improvements over traditional CPU/GPU approaches.</a:t>
            </a:r>
            <a:endParaRPr lang="en-US" sz="14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433507" y="243840"/>
            <a:ext cx="13763387" cy="7741920"/>
          </a:xfrm>
          <a:prstGeom prst="rect">
            <a:avLst/>
          </a:prstGeom>
        </p:spPr>
      </p:pic>
      <p:sp>
        <p:nvSpPr>
          <p:cNvPr id="4" name="Shape 1"/>
          <p:cNvSpPr/>
          <p:nvPr/>
        </p:nvSpPr>
        <p:spPr>
          <a:xfrm>
            <a:off x="433507" y="243840"/>
            <a:ext cx="13763387" cy="7741920"/>
          </a:xfrm>
          <a:prstGeom prst="roundRect">
            <a:avLst>
              <a:gd name="adj" fmla="val 1736"/>
            </a:avLst>
          </a:prstGeom>
          <a:solidFill>
            <a:srgbClr val="FFFFFF">
              <a:alpha val="85000"/>
            </a:srgbClr>
          </a:solidFill>
          <a:ln/>
        </p:spPr>
      </p:sp>
      <p:sp>
        <p:nvSpPr>
          <p:cNvPr id="5" name="Text 2"/>
          <p:cNvSpPr/>
          <p:nvPr/>
        </p:nvSpPr>
        <p:spPr>
          <a:xfrm>
            <a:off x="1180267" y="3195757"/>
            <a:ext cx="12269867" cy="1837968"/>
          </a:xfrm>
          <a:prstGeom prst="rect">
            <a:avLst/>
          </a:prstGeom>
          <a:noFill/>
          <a:ln/>
        </p:spPr>
        <p:txBody>
          <a:bodyPr wrap="none" lIns="0" tIns="0" rIns="0" bIns="0" rtlCol="0" anchor="t"/>
          <a:lstStyle/>
          <a:p>
            <a:pPr algn="l" indent="0" marL="0">
              <a:lnSpc>
                <a:spcPts val="14450"/>
              </a:lnSpc>
              <a:buNone/>
            </a:pPr>
            <a:r>
              <a:rPr lang="en-US" sz="11550" b="1" dirty="0">
                <a:solidFill>
                  <a:srgbClr val="000000"/>
                </a:solidFill>
                <a:latin typeface="Petrona Bold" pitchFamily="34" charset="0"/>
                <a:ea typeface="Petrona Bold" pitchFamily="34" charset="-122"/>
                <a:cs typeface="Petrona Bold" pitchFamily="34" charset="-120"/>
              </a:rPr>
              <a:t>        Thank You</a:t>
            </a:r>
            <a:endParaRPr lang="en-US" sz="1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433507" y="243840"/>
            <a:ext cx="13763387" cy="7749421"/>
          </a:xfrm>
          <a:prstGeom prst="roundRect">
            <a:avLst>
              <a:gd name="adj" fmla="val 1725"/>
            </a:avLst>
          </a:prstGeom>
          <a:solidFill>
            <a:srgbClr val="FFFFFF">
              <a:alpha val="95000"/>
            </a:srgbClr>
          </a:solidFill>
          <a:ln w="7620">
            <a:solidFill>
              <a:srgbClr val="E6E6E6">
                <a:alpha val="75000"/>
              </a:srgbClr>
            </a:solidFill>
            <a:prstDash val="solid"/>
          </a:ln>
        </p:spPr>
      </p:sp>
      <p:sp>
        <p:nvSpPr>
          <p:cNvPr id="3" name="Text 1"/>
          <p:cNvSpPr/>
          <p:nvPr/>
        </p:nvSpPr>
        <p:spPr>
          <a:xfrm>
            <a:off x="1176218" y="754380"/>
            <a:ext cx="3899297" cy="487323"/>
          </a:xfrm>
          <a:prstGeom prst="rect">
            <a:avLst/>
          </a:prstGeom>
          <a:noFill/>
          <a:ln/>
        </p:spPr>
        <p:txBody>
          <a:bodyPr wrap="none" lIns="0" tIns="0" rIns="0" bIns="0" rtlCol="0" anchor="t"/>
          <a:lstStyle/>
          <a:p>
            <a:pPr algn="l" indent="0" marL="0">
              <a:lnSpc>
                <a:spcPts val="3800"/>
              </a:lnSpc>
              <a:buNone/>
            </a:pPr>
            <a:r>
              <a:rPr lang="en-US" sz="3050" b="1" dirty="0">
                <a:solidFill>
                  <a:srgbClr val="000000"/>
                </a:solidFill>
                <a:latin typeface="Petrona Bold" pitchFamily="34" charset="0"/>
                <a:ea typeface="Petrona Bold" pitchFamily="34" charset="-122"/>
                <a:cs typeface="Petrona Bold" pitchFamily="34" charset="-120"/>
              </a:rPr>
              <a:t>Problem Statement</a:t>
            </a:r>
            <a:endParaRPr lang="en-US" sz="3050" dirty="0"/>
          </a:p>
        </p:txBody>
      </p:sp>
      <p:sp>
        <p:nvSpPr>
          <p:cNvPr id="4" name="Text 2"/>
          <p:cNvSpPr/>
          <p:nvPr/>
        </p:nvSpPr>
        <p:spPr>
          <a:xfrm>
            <a:off x="1176218" y="1427321"/>
            <a:ext cx="2436971" cy="304562"/>
          </a:xfrm>
          <a:prstGeom prst="rect">
            <a:avLst/>
          </a:prstGeom>
          <a:noFill/>
          <a:ln/>
        </p:spPr>
        <p:txBody>
          <a:bodyPr wrap="none" lIns="0" tIns="0" rIns="0" bIns="0" rtlCol="0" anchor="t"/>
          <a:lstStyle/>
          <a:p>
            <a:pPr algn="l" indent="0" marL="0">
              <a:lnSpc>
                <a:spcPts val="2350"/>
              </a:lnSpc>
              <a:buNone/>
            </a:pPr>
            <a:r>
              <a:rPr lang="en-US" sz="1900" b="1" dirty="0">
                <a:solidFill>
                  <a:srgbClr val="007EBD"/>
                </a:solidFill>
                <a:latin typeface="Petrona Bold" pitchFamily="34" charset="0"/>
                <a:ea typeface="Petrona Bold" pitchFamily="34" charset="-122"/>
                <a:cs typeface="Petrona Bold" pitchFamily="34" charset="-120"/>
              </a:rPr>
              <a:t>Objective</a:t>
            </a:r>
            <a:pPr algn="l" indent="0" marL="0">
              <a:lnSpc>
                <a:spcPts val="2350"/>
              </a:lnSpc>
              <a:buNone/>
            </a:pPr>
            <a:r>
              <a:rPr lang="en-US" sz="1900" b="1" dirty="0">
                <a:solidFill>
                  <a:srgbClr val="000000"/>
                </a:solidFill>
                <a:latin typeface="Petrona Bold" pitchFamily="34" charset="0"/>
                <a:ea typeface="Petrona Bold" pitchFamily="34" charset="-122"/>
                <a:cs typeface="Petrona Bold" pitchFamily="34" charset="-120"/>
              </a:rPr>
              <a:t>:</a:t>
            </a:r>
            <a:endParaRPr lang="en-US" sz="1900" dirty="0"/>
          </a:p>
        </p:txBody>
      </p:sp>
      <p:sp>
        <p:nvSpPr>
          <p:cNvPr id="5" name="Text 3"/>
          <p:cNvSpPr/>
          <p:nvPr/>
        </p:nvSpPr>
        <p:spPr>
          <a:xfrm>
            <a:off x="1176218" y="2010370"/>
            <a:ext cx="12277963" cy="594360"/>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The goal is to implement </a:t>
            </a:r>
            <a:pPr algn="l" indent="0" marL="0">
              <a:lnSpc>
                <a:spcPts val="2300"/>
              </a:lnSpc>
              <a:buNone/>
            </a:pPr>
            <a:r>
              <a:rPr lang="en-US" sz="1450" b="1" dirty="0">
                <a:solidFill>
                  <a:srgbClr val="272525"/>
                </a:solidFill>
                <a:latin typeface="Inter" pitchFamily="34" charset="0"/>
                <a:ea typeface="Inter" pitchFamily="34" charset="-122"/>
                <a:cs typeface="Inter" pitchFamily="34" charset="-120"/>
              </a:rPr>
              <a:t>real-time network traffic analytics</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for tasks such as </a:t>
            </a:r>
            <a:pPr algn="l" indent="0" marL="0">
              <a:lnSpc>
                <a:spcPts val="2300"/>
              </a:lnSpc>
              <a:buNone/>
            </a:pPr>
            <a:r>
              <a:rPr lang="en-US" sz="1450" b="1" dirty="0">
                <a:solidFill>
                  <a:srgbClr val="272525"/>
                </a:solidFill>
                <a:latin typeface="Inter" pitchFamily="34" charset="0"/>
                <a:ea typeface="Inter" pitchFamily="34" charset="-122"/>
                <a:cs typeface="Inter" pitchFamily="34" charset="-120"/>
              </a:rPr>
              <a:t>packet identification, traffic classification, and anomaly detection</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to enhance network security and performance.</a:t>
            </a:r>
            <a:endParaRPr lang="en-US" sz="1450" dirty="0"/>
          </a:p>
        </p:txBody>
      </p:sp>
      <p:sp>
        <p:nvSpPr>
          <p:cNvPr id="6" name="Text 4"/>
          <p:cNvSpPr/>
          <p:nvPr/>
        </p:nvSpPr>
        <p:spPr>
          <a:xfrm>
            <a:off x="1176218" y="2813566"/>
            <a:ext cx="12277963" cy="297180"/>
          </a:xfrm>
          <a:prstGeom prst="rect">
            <a:avLst/>
          </a:prstGeom>
          <a:noFill/>
          <a:ln/>
        </p:spPr>
        <p:txBody>
          <a:bodyPr wrap="none" lIns="0" tIns="0" rIns="0" bIns="0" rtlCol="0" anchor="t"/>
          <a:lstStyle/>
          <a:p>
            <a:pPr algn="l" indent="0" marL="0">
              <a:lnSpc>
                <a:spcPts val="2300"/>
              </a:lnSpc>
              <a:buNone/>
            </a:pPr>
            <a:r>
              <a:rPr lang="en-US" sz="1450" dirty="0">
                <a:solidFill>
                  <a:srgbClr val="007EBD"/>
                </a:solidFill>
                <a:latin typeface="Inter" pitchFamily="34" charset="0"/>
                <a:ea typeface="Inter" pitchFamily="34" charset="-122"/>
                <a:cs typeface="Inter" pitchFamily="34" charset="-120"/>
              </a:rPr>
              <a:t>Challenges with Traditional Routers for Network Traffic Analytics:</a:t>
            </a:r>
            <a:endParaRPr lang="en-US" sz="1450" dirty="0"/>
          </a:p>
        </p:txBody>
      </p:sp>
      <p:sp>
        <p:nvSpPr>
          <p:cNvPr id="7" name="Shape 5"/>
          <p:cNvSpPr/>
          <p:nvPr/>
        </p:nvSpPr>
        <p:spPr>
          <a:xfrm>
            <a:off x="1176218" y="4018598"/>
            <a:ext cx="12277963" cy="22860"/>
          </a:xfrm>
          <a:prstGeom prst="roundRect">
            <a:avLst>
              <a:gd name="adj" fmla="val 341147"/>
            </a:avLst>
          </a:prstGeom>
          <a:solidFill>
            <a:srgbClr val="B2D4E5"/>
          </a:solidFill>
          <a:ln/>
        </p:spPr>
      </p:sp>
      <p:sp>
        <p:nvSpPr>
          <p:cNvPr id="8" name="Shape 6"/>
          <p:cNvSpPr/>
          <p:nvPr/>
        </p:nvSpPr>
        <p:spPr>
          <a:xfrm>
            <a:off x="3353276" y="3809762"/>
            <a:ext cx="417671" cy="417671"/>
          </a:xfrm>
          <a:prstGeom prst="roundRect">
            <a:avLst>
              <a:gd name="adj" fmla="val 18672"/>
            </a:avLst>
          </a:prstGeom>
          <a:solidFill>
            <a:srgbClr val="CCEEFF"/>
          </a:solidFill>
          <a:ln w="7620">
            <a:solidFill>
              <a:srgbClr val="B2D4E5"/>
            </a:solidFill>
            <a:prstDash val="solid"/>
          </a:ln>
        </p:spPr>
      </p:sp>
      <p:sp>
        <p:nvSpPr>
          <p:cNvPr id="9" name="Text 7"/>
          <p:cNvSpPr/>
          <p:nvPr/>
        </p:nvSpPr>
        <p:spPr>
          <a:xfrm>
            <a:off x="3415903" y="3835837"/>
            <a:ext cx="292418" cy="365522"/>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Petrona Bold" pitchFamily="34" charset="0"/>
                <a:ea typeface="Petrona Bold" pitchFamily="34" charset="-122"/>
                <a:cs typeface="Petrona Bold" pitchFamily="34" charset="-120"/>
              </a:rPr>
              <a:t>1</a:t>
            </a:r>
            <a:endParaRPr lang="en-US" sz="2300" dirty="0"/>
          </a:p>
        </p:txBody>
      </p:sp>
      <p:sp>
        <p:nvSpPr>
          <p:cNvPr id="10" name="Text 8"/>
          <p:cNvSpPr/>
          <p:nvPr/>
        </p:nvSpPr>
        <p:spPr>
          <a:xfrm>
            <a:off x="2343626" y="3319582"/>
            <a:ext cx="2436971" cy="304562"/>
          </a:xfrm>
          <a:prstGeom prst="rect">
            <a:avLst/>
          </a:prstGeom>
          <a:noFill/>
          <a:ln/>
        </p:spPr>
        <p:txBody>
          <a:bodyPr wrap="none" lIns="0" tIns="0" rIns="0" bIns="0" rtlCol="0" anchor="t"/>
          <a:lstStyle/>
          <a:p>
            <a:pPr algn="ctr" indent="0" marL="0">
              <a:lnSpc>
                <a:spcPts val="2350"/>
              </a:lnSpc>
              <a:buNone/>
            </a:pPr>
            <a:r>
              <a:rPr lang="en-US" sz="1900" b="1" dirty="0">
                <a:solidFill>
                  <a:srgbClr val="272525"/>
                </a:solidFill>
                <a:latin typeface="Petrona Bold" pitchFamily="34" charset="0"/>
                <a:ea typeface="Petrona Bold" pitchFamily="34" charset="-122"/>
                <a:cs typeface="Petrona Bold" pitchFamily="34" charset="-120"/>
              </a:rPr>
              <a:t>High Latency</a:t>
            </a:r>
            <a:endParaRPr lang="en-US" sz="1900" dirty="0"/>
          </a:p>
        </p:txBody>
      </p:sp>
      <p:sp>
        <p:nvSpPr>
          <p:cNvPr id="11" name="Shape 9"/>
          <p:cNvSpPr/>
          <p:nvPr/>
        </p:nvSpPr>
        <p:spPr>
          <a:xfrm>
            <a:off x="5855256" y="3809762"/>
            <a:ext cx="417671" cy="417671"/>
          </a:xfrm>
          <a:prstGeom prst="roundRect">
            <a:avLst>
              <a:gd name="adj" fmla="val 18672"/>
            </a:avLst>
          </a:prstGeom>
          <a:solidFill>
            <a:srgbClr val="CCEEFF"/>
          </a:solidFill>
          <a:ln w="7620">
            <a:solidFill>
              <a:srgbClr val="B2D4E5"/>
            </a:solidFill>
            <a:prstDash val="solid"/>
          </a:ln>
        </p:spPr>
      </p:sp>
      <p:sp>
        <p:nvSpPr>
          <p:cNvPr id="12" name="Text 10"/>
          <p:cNvSpPr/>
          <p:nvPr/>
        </p:nvSpPr>
        <p:spPr>
          <a:xfrm>
            <a:off x="5917883" y="3835837"/>
            <a:ext cx="292418" cy="365522"/>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Petrona Bold" pitchFamily="34" charset="0"/>
                <a:ea typeface="Petrona Bold" pitchFamily="34" charset="-122"/>
                <a:cs typeface="Petrona Bold" pitchFamily="34" charset="-120"/>
              </a:rPr>
              <a:t>2</a:t>
            </a:r>
            <a:endParaRPr lang="en-US" sz="2300" dirty="0"/>
          </a:p>
        </p:txBody>
      </p:sp>
      <p:sp>
        <p:nvSpPr>
          <p:cNvPr id="13" name="Text 11"/>
          <p:cNvSpPr/>
          <p:nvPr/>
        </p:nvSpPr>
        <p:spPr>
          <a:xfrm>
            <a:off x="4622125" y="4413052"/>
            <a:ext cx="2884051" cy="304562"/>
          </a:xfrm>
          <a:prstGeom prst="rect">
            <a:avLst/>
          </a:prstGeom>
          <a:noFill/>
          <a:ln/>
        </p:spPr>
        <p:txBody>
          <a:bodyPr wrap="none" lIns="0" tIns="0" rIns="0" bIns="0" rtlCol="0" anchor="t"/>
          <a:lstStyle/>
          <a:p>
            <a:pPr algn="ctr" indent="0" marL="0">
              <a:lnSpc>
                <a:spcPts val="2350"/>
              </a:lnSpc>
              <a:buNone/>
            </a:pPr>
            <a:r>
              <a:rPr lang="en-US" sz="1900" b="1" dirty="0">
                <a:solidFill>
                  <a:srgbClr val="272525"/>
                </a:solidFill>
                <a:latin typeface="Petrona Bold" pitchFamily="34" charset="0"/>
                <a:ea typeface="Petrona Bold" pitchFamily="34" charset="-122"/>
                <a:cs typeface="Petrona Bold" pitchFamily="34" charset="-120"/>
              </a:rPr>
              <a:t>Limited Processing Power</a:t>
            </a:r>
            <a:endParaRPr lang="en-US" sz="1900" dirty="0"/>
          </a:p>
        </p:txBody>
      </p:sp>
      <p:sp>
        <p:nvSpPr>
          <p:cNvPr id="14" name="Shape 12"/>
          <p:cNvSpPr/>
          <p:nvPr/>
        </p:nvSpPr>
        <p:spPr>
          <a:xfrm>
            <a:off x="8357235" y="3809762"/>
            <a:ext cx="417671" cy="417671"/>
          </a:xfrm>
          <a:prstGeom prst="roundRect">
            <a:avLst>
              <a:gd name="adj" fmla="val 18672"/>
            </a:avLst>
          </a:prstGeom>
          <a:solidFill>
            <a:srgbClr val="CCEEFF"/>
          </a:solidFill>
          <a:ln w="7620">
            <a:solidFill>
              <a:srgbClr val="B2D4E5"/>
            </a:solidFill>
            <a:prstDash val="solid"/>
          </a:ln>
        </p:spPr>
      </p:sp>
      <p:sp>
        <p:nvSpPr>
          <p:cNvPr id="15" name="Text 13"/>
          <p:cNvSpPr/>
          <p:nvPr/>
        </p:nvSpPr>
        <p:spPr>
          <a:xfrm>
            <a:off x="8419862" y="3835837"/>
            <a:ext cx="292418" cy="365522"/>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Petrona Bold" pitchFamily="34" charset="0"/>
                <a:ea typeface="Petrona Bold" pitchFamily="34" charset="-122"/>
                <a:cs typeface="Petrona Bold" pitchFamily="34" charset="-120"/>
              </a:rPr>
              <a:t>3</a:t>
            </a:r>
            <a:endParaRPr lang="en-US" sz="2300" dirty="0"/>
          </a:p>
        </p:txBody>
      </p:sp>
      <p:sp>
        <p:nvSpPr>
          <p:cNvPr id="16" name="Text 14"/>
          <p:cNvSpPr/>
          <p:nvPr/>
        </p:nvSpPr>
        <p:spPr>
          <a:xfrm>
            <a:off x="7347585" y="3319582"/>
            <a:ext cx="2436971" cy="304562"/>
          </a:xfrm>
          <a:prstGeom prst="rect">
            <a:avLst/>
          </a:prstGeom>
          <a:noFill/>
          <a:ln/>
        </p:spPr>
        <p:txBody>
          <a:bodyPr wrap="none" lIns="0" tIns="0" rIns="0" bIns="0" rtlCol="0" anchor="t"/>
          <a:lstStyle/>
          <a:p>
            <a:pPr algn="ctr" indent="0" marL="0">
              <a:lnSpc>
                <a:spcPts val="2350"/>
              </a:lnSpc>
              <a:buNone/>
            </a:pPr>
            <a:r>
              <a:rPr lang="en-US" sz="1900" b="1" dirty="0">
                <a:solidFill>
                  <a:srgbClr val="272525"/>
                </a:solidFill>
                <a:latin typeface="Petrona Bold" pitchFamily="34" charset="0"/>
                <a:ea typeface="Petrona Bold" pitchFamily="34" charset="-122"/>
                <a:cs typeface="Petrona Bold" pitchFamily="34" charset="-120"/>
              </a:rPr>
              <a:t>Scalability Issues</a:t>
            </a:r>
            <a:endParaRPr lang="en-US" sz="1900" dirty="0"/>
          </a:p>
        </p:txBody>
      </p:sp>
      <p:sp>
        <p:nvSpPr>
          <p:cNvPr id="17" name="Shape 15"/>
          <p:cNvSpPr/>
          <p:nvPr/>
        </p:nvSpPr>
        <p:spPr>
          <a:xfrm>
            <a:off x="10859214" y="3809762"/>
            <a:ext cx="417671" cy="417671"/>
          </a:xfrm>
          <a:prstGeom prst="roundRect">
            <a:avLst>
              <a:gd name="adj" fmla="val 18672"/>
            </a:avLst>
          </a:prstGeom>
          <a:solidFill>
            <a:srgbClr val="CCEEFF"/>
          </a:solidFill>
          <a:ln w="7620">
            <a:solidFill>
              <a:srgbClr val="B2D4E5"/>
            </a:solidFill>
            <a:prstDash val="solid"/>
          </a:ln>
        </p:spPr>
      </p:sp>
      <p:sp>
        <p:nvSpPr>
          <p:cNvPr id="18" name="Text 16"/>
          <p:cNvSpPr/>
          <p:nvPr/>
        </p:nvSpPr>
        <p:spPr>
          <a:xfrm>
            <a:off x="10921841" y="3835837"/>
            <a:ext cx="292418" cy="365522"/>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Petrona Bold" pitchFamily="34" charset="0"/>
                <a:ea typeface="Petrona Bold" pitchFamily="34" charset="-122"/>
                <a:cs typeface="Petrona Bold" pitchFamily="34" charset="-120"/>
              </a:rPr>
              <a:t>4</a:t>
            </a:r>
            <a:endParaRPr lang="en-US" sz="2300" dirty="0"/>
          </a:p>
        </p:txBody>
      </p:sp>
      <p:sp>
        <p:nvSpPr>
          <p:cNvPr id="19" name="Text 17"/>
          <p:cNvSpPr/>
          <p:nvPr/>
        </p:nvSpPr>
        <p:spPr>
          <a:xfrm>
            <a:off x="9849564" y="4413052"/>
            <a:ext cx="2436971" cy="304562"/>
          </a:xfrm>
          <a:prstGeom prst="rect">
            <a:avLst/>
          </a:prstGeom>
          <a:noFill/>
          <a:ln/>
        </p:spPr>
        <p:txBody>
          <a:bodyPr wrap="none" lIns="0" tIns="0" rIns="0" bIns="0" rtlCol="0" anchor="t"/>
          <a:lstStyle/>
          <a:p>
            <a:pPr algn="ctr" indent="0" marL="0">
              <a:lnSpc>
                <a:spcPts val="2350"/>
              </a:lnSpc>
              <a:buNone/>
            </a:pPr>
            <a:r>
              <a:rPr lang="en-US" sz="1900" b="1" dirty="0">
                <a:solidFill>
                  <a:srgbClr val="272525"/>
                </a:solidFill>
                <a:latin typeface="Petrona Bold" pitchFamily="34" charset="0"/>
                <a:ea typeface="Petrona Bold" pitchFamily="34" charset="-122"/>
                <a:cs typeface="Petrona Bold" pitchFamily="34" charset="-120"/>
              </a:rPr>
              <a:t>Increased Load</a:t>
            </a:r>
            <a:endParaRPr lang="en-US" sz="1900" dirty="0"/>
          </a:p>
        </p:txBody>
      </p:sp>
      <p:sp>
        <p:nvSpPr>
          <p:cNvPr id="20" name="Text 18"/>
          <p:cNvSpPr/>
          <p:nvPr/>
        </p:nvSpPr>
        <p:spPr>
          <a:xfrm>
            <a:off x="1176218" y="4996101"/>
            <a:ext cx="2436971" cy="304562"/>
          </a:xfrm>
          <a:prstGeom prst="rect">
            <a:avLst/>
          </a:prstGeom>
          <a:noFill/>
          <a:ln/>
        </p:spPr>
        <p:txBody>
          <a:bodyPr wrap="none" lIns="0" tIns="0" rIns="0" bIns="0" rtlCol="0" anchor="t"/>
          <a:lstStyle/>
          <a:p>
            <a:pPr algn="l" indent="0" marL="0">
              <a:lnSpc>
                <a:spcPts val="2350"/>
              </a:lnSpc>
              <a:buNone/>
            </a:pPr>
            <a:r>
              <a:rPr lang="en-US" sz="1900" b="1" dirty="0">
                <a:solidFill>
                  <a:srgbClr val="007EBD"/>
                </a:solidFill>
                <a:latin typeface="Petrona Bold" pitchFamily="34" charset="0"/>
                <a:ea typeface="Petrona Bold" pitchFamily="34" charset="-122"/>
                <a:cs typeface="Petrona Bold" pitchFamily="34" charset="-120"/>
              </a:rPr>
              <a:t>Solution</a:t>
            </a:r>
            <a:pPr algn="l" indent="0" marL="0">
              <a:lnSpc>
                <a:spcPts val="2350"/>
              </a:lnSpc>
              <a:buNone/>
            </a:pPr>
            <a:r>
              <a:rPr lang="en-US" sz="1900" b="1" dirty="0">
                <a:solidFill>
                  <a:srgbClr val="000000"/>
                </a:solidFill>
                <a:latin typeface="Petrona Bold" pitchFamily="34" charset="0"/>
                <a:ea typeface="Petrona Bold" pitchFamily="34" charset="-122"/>
                <a:cs typeface="Petrona Bold" pitchFamily="34" charset="-120"/>
              </a:rPr>
              <a:t>:</a:t>
            </a:r>
            <a:endParaRPr lang="en-US" sz="1900" dirty="0"/>
          </a:p>
        </p:txBody>
      </p:sp>
      <p:sp>
        <p:nvSpPr>
          <p:cNvPr id="21" name="Text 19"/>
          <p:cNvSpPr/>
          <p:nvPr/>
        </p:nvSpPr>
        <p:spPr>
          <a:xfrm>
            <a:off x="1176218" y="5579150"/>
            <a:ext cx="12277963" cy="891540"/>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Develop an AI-Accelerated NIC</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Creating an embedded Linux platform that functions as an </a:t>
            </a:r>
            <a:pPr algn="l" indent="0" marL="0">
              <a:lnSpc>
                <a:spcPts val="2300"/>
              </a:lnSpc>
              <a:buNone/>
            </a:pPr>
            <a:r>
              <a:rPr lang="en-US" sz="1450" b="1" dirty="0">
                <a:solidFill>
                  <a:srgbClr val="272525"/>
                </a:solidFill>
                <a:latin typeface="Inter" pitchFamily="34" charset="0"/>
                <a:ea typeface="Inter" pitchFamily="34" charset="-122"/>
                <a:cs typeface="Inter" pitchFamily="34" charset="-120"/>
              </a:rPr>
              <a:t>AI-driven Network Interface Card (NIC)</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capable of handling network traffic analytics in real time. This dedicated solution offloads analytics tasks from routers, reduces latency, and leverages FPGA resources for efficient processing</a:t>
            </a:r>
            <a:endParaRPr lang="en-US" sz="1450" dirty="0"/>
          </a:p>
        </p:txBody>
      </p:sp>
      <p:sp>
        <p:nvSpPr>
          <p:cNvPr id="22" name="Text 20"/>
          <p:cNvSpPr/>
          <p:nvPr/>
        </p:nvSpPr>
        <p:spPr>
          <a:xfrm>
            <a:off x="1176218" y="6679525"/>
            <a:ext cx="12277963" cy="297180"/>
          </a:xfrm>
          <a:prstGeom prst="rect">
            <a:avLst/>
          </a:prstGeom>
          <a:noFill/>
          <a:ln/>
        </p:spPr>
        <p:txBody>
          <a:bodyPr wrap="none" lIns="0" tIns="0" rIns="0" bIns="0" rtlCol="0" anchor="t"/>
          <a:lstStyle/>
          <a:p>
            <a:pPr algn="l" indent="0" marL="0">
              <a:lnSpc>
                <a:spcPts val="2300"/>
              </a:lnSpc>
              <a:buNone/>
            </a:pPr>
            <a:endParaRPr lang="en-US" sz="1450" dirty="0"/>
          </a:p>
        </p:txBody>
      </p:sp>
      <p:sp>
        <p:nvSpPr>
          <p:cNvPr id="23" name="Text 21"/>
          <p:cNvSpPr/>
          <p:nvPr/>
        </p:nvSpPr>
        <p:spPr>
          <a:xfrm>
            <a:off x="1176218" y="7185541"/>
            <a:ext cx="12277963" cy="297180"/>
          </a:xfrm>
          <a:prstGeom prst="rect">
            <a:avLst/>
          </a:prstGeom>
          <a:noFill/>
          <a:ln/>
        </p:spPr>
        <p:txBody>
          <a:bodyPr wrap="none" lIns="0" tIns="0" rIns="0" bIns="0" rtlCol="0" anchor="t"/>
          <a:lstStyle/>
          <a:p>
            <a:pPr algn="l" indent="0" marL="0">
              <a:lnSpc>
                <a:spcPts val="2300"/>
              </a:lnSpc>
              <a:buNone/>
            </a:pP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433507" y="243840"/>
            <a:ext cx="13763387" cy="7741920"/>
          </a:xfrm>
          <a:prstGeom prst="rect">
            <a:avLst/>
          </a:prstGeom>
        </p:spPr>
      </p:pic>
      <p:sp>
        <p:nvSpPr>
          <p:cNvPr id="4" name="Shape 1"/>
          <p:cNvSpPr/>
          <p:nvPr/>
        </p:nvSpPr>
        <p:spPr>
          <a:xfrm>
            <a:off x="433507" y="243840"/>
            <a:ext cx="13763387" cy="7741920"/>
          </a:xfrm>
          <a:prstGeom prst="roundRect">
            <a:avLst>
              <a:gd name="adj" fmla="val 1736"/>
            </a:avLst>
          </a:prstGeom>
          <a:solidFill>
            <a:srgbClr val="FFFFFF">
              <a:alpha val="85000"/>
            </a:srgbClr>
          </a:solidFill>
          <a:ln/>
        </p:spPr>
      </p:sp>
      <p:sp>
        <p:nvSpPr>
          <p:cNvPr id="5" name="Text 2"/>
          <p:cNvSpPr/>
          <p:nvPr/>
        </p:nvSpPr>
        <p:spPr>
          <a:xfrm>
            <a:off x="1180267" y="3808452"/>
            <a:ext cx="9324499"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Understanding FPGA and PYNQ-Z2 board</a:t>
            </a:r>
            <a:endParaRPr lang="en-US" sz="3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433507" y="243840"/>
            <a:ext cx="13763387" cy="7741920"/>
          </a:xfrm>
          <a:prstGeom prst="rect">
            <a:avLst/>
          </a:prstGeom>
        </p:spPr>
      </p:pic>
      <p:sp>
        <p:nvSpPr>
          <p:cNvPr id="4" name="Shape 1"/>
          <p:cNvSpPr/>
          <p:nvPr/>
        </p:nvSpPr>
        <p:spPr>
          <a:xfrm>
            <a:off x="433507" y="243840"/>
            <a:ext cx="13763387" cy="7741920"/>
          </a:xfrm>
          <a:prstGeom prst="roundRect">
            <a:avLst>
              <a:gd name="adj" fmla="val 1736"/>
            </a:avLst>
          </a:prstGeom>
          <a:solidFill>
            <a:srgbClr val="FFFFFF">
              <a:alpha val="85000"/>
            </a:srgbClr>
          </a:solidFill>
          <a:ln/>
        </p:spPr>
      </p:sp>
      <p:sp>
        <p:nvSpPr>
          <p:cNvPr id="5" name="Text 2"/>
          <p:cNvSpPr/>
          <p:nvPr/>
        </p:nvSpPr>
        <p:spPr>
          <a:xfrm>
            <a:off x="1180267" y="1138952"/>
            <a:ext cx="4901208"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What is an FPGA?</a:t>
            </a:r>
            <a:endParaRPr lang="en-US" sz="3850" dirty="0"/>
          </a:p>
        </p:txBody>
      </p:sp>
      <p:sp>
        <p:nvSpPr>
          <p:cNvPr id="6" name="Text 3"/>
          <p:cNvSpPr/>
          <p:nvPr/>
        </p:nvSpPr>
        <p:spPr>
          <a:xfrm>
            <a:off x="1180267" y="2031683"/>
            <a:ext cx="12269867"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A </a:t>
            </a:r>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reconfigurable integrated circuit</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that can be programmed to perform specific tasks.</a:t>
            </a:r>
            <a:endParaRPr lang="en-US" sz="1450" dirty="0"/>
          </a:p>
        </p:txBody>
      </p:sp>
      <p:sp>
        <p:nvSpPr>
          <p:cNvPr id="7" name="Text 4"/>
          <p:cNvSpPr/>
          <p:nvPr/>
        </p:nvSpPr>
        <p:spPr>
          <a:xfrm>
            <a:off x="1180267" y="2395538"/>
            <a:ext cx="12269867" cy="298609"/>
          </a:xfrm>
          <a:prstGeom prst="rect">
            <a:avLst/>
          </a:prstGeom>
          <a:noFill/>
          <a:ln/>
        </p:spPr>
        <p:txBody>
          <a:bodyPr wrap="none" lIns="0" tIns="0" rIns="0" bIns="0" rtlCol="0" anchor="t"/>
          <a:lstStyle/>
          <a:p>
            <a:pPr algn="l" lvl="1" marL="6858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Parallelsim</a:t>
            </a:r>
            <a:endParaRPr lang="en-US" sz="1450" dirty="0"/>
          </a:p>
        </p:txBody>
      </p:sp>
      <p:sp>
        <p:nvSpPr>
          <p:cNvPr id="8" name="Text 5"/>
          <p:cNvSpPr/>
          <p:nvPr/>
        </p:nvSpPr>
        <p:spPr>
          <a:xfrm>
            <a:off x="1180267" y="2759393"/>
            <a:ext cx="12269867" cy="298609"/>
          </a:xfrm>
          <a:prstGeom prst="rect">
            <a:avLst/>
          </a:prstGeom>
          <a:noFill/>
          <a:ln/>
        </p:spPr>
        <p:txBody>
          <a:bodyPr wrap="none" lIns="0" tIns="0" rIns="0" bIns="0" rtlCol="0" anchor="t"/>
          <a:lstStyle/>
          <a:p>
            <a:pPr algn="l" lvl="1" marL="6858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Customizability</a:t>
            </a:r>
            <a:endParaRPr lang="en-US" sz="1450" dirty="0"/>
          </a:p>
        </p:txBody>
      </p:sp>
      <p:sp>
        <p:nvSpPr>
          <p:cNvPr id="9" name="Text 6"/>
          <p:cNvSpPr/>
          <p:nvPr/>
        </p:nvSpPr>
        <p:spPr>
          <a:xfrm>
            <a:off x="1180267" y="3123248"/>
            <a:ext cx="12269867" cy="298609"/>
          </a:xfrm>
          <a:prstGeom prst="rect">
            <a:avLst/>
          </a:prstGeom>
          <a:noFill/>
          <a:ln/>
        </p:spPr>
        <p:txBody>
          <a:bodyPr wrap="none" lIns="0" tIns="0" rIns="0" bIns="0" rtlCol="0" anchor="t"/>
          <a:lstStyle/>
          <a:p>
            <a:pPr algn="l" lvl="1" marL="6858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Hardware Acceleration</a:t>
            </a:r>
            <a:endParaRPr lang="en-US" sz="1450" dirty="0"/>
          </a:p>
        </p:txBody>
      </p:sp>
      <p:sp>
        <p:nvSpPr>
          <p:cNvPr id="10" name="Text 7"/>
          <p:cNvSpPr/>
          <p:nvPr/>
        </p:nvSpPr>
        <p:spPr>
          <a:xfrm>
            <a:off x="1180267" y="3631883"/>
            <a:ext cx="12269867" cy="298609"/>
          </a:xfrm>
          <a:prstGeom prst="rect">
            <a:avLst/>
          </a:prstGeom>
          <a:noFill/>
          <a:ln/>
        </p:spPr>
        <p:txBody>
          <a:bodyPr wrap="none" lIns="0" tIns="0" rIns="0" bIns="0" rtlCol="0" anchor="t"/>
          <a:lstStyle/>
          <a:p>
            <a:pPr algn="l" indent="0" marL="0">
              <a:lnSpc>
                <a:spcPts val="2350"/>
              </a:lnSpc>
              <a:buNone/>
            </a:pPr>
            <a:endParaRPr lang="en-US" sz="1450" dirty="0"/>
          </a:p>
        </p:txBody>
      </p:sp>
      <p:sp>
        <p:nvSpPr>
          <p:cNvPr id="11" name="Text 8"/>
          <p:cNvSpPr/>
          <p:nvPr/>
        </p:nvSpPr>
        <p:spPr>
          <a:xfrm>
            <a:off x="1180267" y="4210526"/>
            <a:ext cx="6401753" cy="612696"/>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Petrona Bold" pitchFamily="34" charset="0"/>
                <a:ea typeface="Petrona Bold" pitchFamily="34" charset="-122"/>
                <a:cs typeface="Petrona Bold" pitchFamily="34" charset="-120"/>
              </a:rPr>
              <a:t>What is the PYNQ-Z2 Board?</a:t>
            </a:r>
            <a:endParaRPr lang="en-US" sz="3850" dirty="0"/>
          </a:p>
        </p:txBody>
      </p:sp>
      <p:sp>
        <p:nvSpPr>
          <p:cNvPr id="12" name="Text 9"/>
          <p:cNvSpPr/>
          <p:nvPr/>
        </p:nvSpPr>
        <p:spPr>
          <a:xfrm>
            <a:off x="1180267" y="5103257"/>
            <a:ext cx="12269867" cy="597218"/>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Development Platform:</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The PYNQ-Z2 board is built on the </a:t>
            </a:r>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Xilinx Zynq-7020</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architecture, combining a dual-core </a:t>
            </a:r>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ARM Cortex-A9</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Processing System (</a:t>
            </a:r>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PS</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with programmable FPGA logic (</a:t>
            </a:r>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PL</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a:t>
            </a:r>
            <a:endParaRPr lang="en-US" sz="1450" dirty="0"/>
          </a:p>
        </p:txBody>
      </p:sp>
      <p:sp>
        <p:nvSpPr>
          <p:cNvPr id="13" name="Text 10"/>
          <p:cNvSpPr/>
          <p:nvPr/>
        </p:nvSpPr>
        <p:spPr>
          <a:xfrm>
            <a:off x="1180267" y="5765721"/>
            <a:ext cx="12269867" cy="298609"/>
          </a:xfrm>
          <a:prstGeom prst="rect">
            <a:avLst/>
          </a:prstGeom>
          <a:noFill/>
          <a:ln/>
        </p:spPr>
        <p:txBody>
          <a:bodyPr wrap="none" lIns="0" tIns="0" rIns="0" bIns="0" rtlCol="0" anchor="t"/>
          <a:lstStyle/>
          <a:p>
            <a:pPr algn="l" lvl="1" marL="6858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Runs a Linux-based operating system, such as </a:t>
            </a:r>
            <a:pPr algn="l" lvl="1" indent="0" marL="0">
              <a:lnSpc>
                <a:spcPts val="2350"/>
              </a:lnSpc>
              <a:buNone/>
            </a:pPr>
            <a:r>
              <a:rPr lang="en-US" sz="1450" b="1" dirty="0">
                <a:solidFill>
                  <a:srgbClr val="272525"/>
                </a:solidFill>
                <a:latin typeface="Inter" pitchFamily="34" charset="0"/>
                <a:ea typeface="Inter" pitchFamily="34" charset="-122"/>
                <a:cs typeface="Inter" pitchFamily="34" charset="-120"/>
              </a:rPr>
              <a:t>Ubuntu</a:t>
            </a:r>
            <a:pPr algn="l" lvl="1" indent="0" marL="0">
              <a:lnSpc>
                <a:spcPts val="2350"/>
              </a:lnSpc>
              <a:buNone/>
            </a:pPr>
            <a:r>
              <a:rPr lang="en-US" sz="1450" dirty="0">
                <a:solidFill>
                  <a:srgbClr val="272525"/>
                </a:solidFill>
                <a:latin typeface="Inter" pitchFamily="34" charset="0"/>
                <a:ea typeface="Inter" pitchFamily="34" charset="-122"/>
                <a:cs typeface="Inter" pitchFamily="34" charset="-120"/>
              </a:rPr>
              <a:t>.</a:t>
            </a:r>
            <a:endParaRPr lang="en-US" sz="1450" dirty="0"/>
          </a:p>
        </p:txBody>
      </p:sp>
      <p:sp>
        <p:nvSpPr>
          <p:cNvPr id="14" name="Text 11"/>
          <p:cNvSpPr/>
          <p:nvPr/>
        </p:nvSpPr>
        <p:spPr>
          <a:xfrm>
            <a:off x="1180267" y="6129576"/>
            <a:ext cx="12269867" cy="298609"/>
          </a:xfrm>
          <a:prstGeom prst="rect">
            <a:avLst/>
          </a:prstGeom>
          <a:noFill/>
          <a:ln/>
        </p:spPr>
        <p:txBody>
          <a:bodyPr wrap="none" lIns="0" tIns="0" rIns="0" bIns="0" rtlCol="0" anchor="t"/>
          <a:lstStyle/>
          <a:p>
            <a:pPr algn="l" lvl="1" marL="6858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Customizable hardware block for specific processing tasks.</a:t>
            </a:r>
            <a:endParaRPr lang="en-US" sz="1450" dirty="0"/>
          </a:p>
        </p:txBody>
      </p:sp>
      <p:sp>
        <p:nvSpPr>
          <p:cNvPr id="15" name="Text 12"/>
          <p:cNvSpPr/>
          <p:nvPr/>
        </p:nvSpPr>
        <p:spPr>
          <a:xfrm>
            <a:off x="1180267" y="6493431"/>
            <a:ext cx="12269867" cy="597218"/>
          </a:xfrm>
          <a:prstGeom prst="rect">
            <a:avLst/>
          </a:prstGeom>
          <a:noFill/>
          <a:ln/>
        </p:spPr>
        <p:txBody>
          <a:bodyPr wrap="square" lIns="0" tIns="0" rIns="0" bIns="0" rtlCol="0" anchor="t"/>
          <a:lstStyle/>
          <a:p>
            <a:pPr algn="l" lvl="1" marL="6858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Includes </a:t>
            </a:r>
            <a:pPr algn="l" lvl="1" indent="0" marL="0">
              <a:lnSpc>
                <a:spcPts val="2350"/>
              </a:lnSpc>
              <a:buNone/>
            </a:pPr>
            <a:r>
              <a:rPr lang="en-US" sz="1450" b="1" dirty="0">
                <a:solidFill>
                  <a:srgbClr val="272525"/>
                </a:solidFill>
                <a:latin typeface="Inter" pitchFamily="34" charset="0"/>
                <a:ea typeface="Inter" pitchFamily="34" charset="-122"/>
                <a:cs typeface="Inter" pitchFamily="34" charset="-120"/>
              </a:rPr>
              <a:t>HDMI</a:t>
            </a:r>
            <a:pPr algn="l" lvl="1" indent="0" marL="0">
              <a:lnSpc>
                <a:spcPts val="2350"/>
              </a:lnSpc>
              <a:buNone/>
            </a:pPr>
            <a:r>
              <a:rPr lang="en-US" sz="1450" dirty="0">
                <a:solidFill>
                  <a:srgbClr val="272525"/>
                </a:solidFill>
                <a:latin typeface="Inter" pitchFamily="34" charset="0"/>
                <a:ea typeface="Inter" pitchFamily="34" charset="-122"/>
                <a:cs typeface="Inter" pitchFamily="34" charset="-120"/>
              </a:rPr>
              <a:t>, </a:t>
            </a:r>
            <a:pPr algn="l" lvl="1" indent="0" marL="0">
              <a:lnSpc>
                <a:spcPts val="2350"/>
              </a:lnSpc>
              <a:buNone/>
            </a:pPr>
            <a:r>
              <a:rPr lang="en-US" sz="1450" b="1" dirty="0">
                <a:solidFill>
                  <a:srgbClr val="272525"/>
                </a:solidFill>
                <a:latin typeface="Inter" pitchFamily="34" charset="0"/>
                <a:ea typeface="Inter" pitchFamily="34" charset="-122"/>
                <a:cs typeface="Inter" pitchFamily="34" charset="-120"/>
              </a:rPr>
              <a:t>Audio</a:t>
            </a:r>
            <a:pPr algn="l" lvl="1" indent="0" marL="0">
              <a:lnSpc>
                <a:spcPts val="2350"/>
              </a:lnSpc>
              <a:buNone/>
            </a:pPr>
            <a:r>
              <a:rPr lang="en-US" sz="1450" dirty="0">
                <a:solidFill>
                  <a:srgbClr val="272525"/>
                </a:solidFill>
                <a:latin typeface="Inter" pitchFamily="34" charset="0"/>
                <a:ea typeface="Inter" pitchFamily="34" charset="-122"/>
                <a:cs typeface="Inter" pitchFamily="34" charset="-120"/>
              </a:rPr>
              <a:t>, </a:t>
            </a:r>
            <a:pPr algn="l" lvl="1" indent="0" marL="0">
              <a:lnSpc>
                <a:spcPts val="2350"/>
              </a:lnSpc>
              <a:buNone/>
            </a:pPr>
            <a:r>
              <a:rPr lang="en-US" sz="1450" b="1" dirty="0">
                <a:solidFill>
                  <a:srgbClr val="272525"/>
                </a:solidFill>
                <a:latin typeface="Inter" pitchFamily="34" charset="0"/>
                <a:ea typeface="Inter" pitchFamily="34" charset="-122"/>
                <a:cs typeface="Inter" pitchFamily="34" charset="-120"/>
              </a:rPr>
              <a:t>GPIO</a:t>
            </a:r>
            <a:pPr algn="l" lvl="1" indent="0" marL="0">
              <a:lnSpc>
                <a:spcPts val="2350"/>
              </a:lnSpc>
              <a:buNone/>
            </a:pPr>
            <a:r>
              <a:rPr lang="en-US" sz="1450" dirty="0">
                <a:solidFill>
                  <a:srgbClr val="272525"/>
                </a:solidFill>
                <a:latin typeface="Inter" pitchFamily="34" charset="0"/>
                <a:ea typeface="Inter" pitchFamily="34" charset="-122"/>
                <a:cs typeface="Inter" pitchFamily="34" charset="-120"/>
              </a:rPr>
              <a:t>, and </a:t>
            </a:r>
            <a:pPr algn="l" lvl="1" indent="0" marL="0">
              <a:lnSpc>
                <a:spcPts val="2350"/>
              </a:lnSpc>
              <a:buNone/>
            </a:pPr>
            <a:r>
              <a:rPr lang="en-US" sz="1450" b="1" dirty="0">
                <a:solidFill>
                  <a:srgbClr val="272525"/>
                </a:solidFill>
                <a:latin typeface="Inter" pitchFamily="34" charset="0"/>
                <a:ea typeface="Inter" pitchFamily="34" charset="-122"/>
                <a:cs typeface="Inter" pitchFamily="34" charset="-120"/>
              </a:rPr>
              <a:t>Ethernet</a:t>
            </a:r>
            <a:pPr algn="l" lvl="1" indent="0" marL="0">
              <a:lnSpc>
                <a:spcPts val="2350"/>
              </a:lnSpc>
              <a:buNone/>
            </a:pPr>
            <a:r>
              <a:rPr lang="en-US" sz="1450" dirty="0">
                <a:solidFill>
                  <a:srgbClr val="272525"/>
                </a:solidFill>
                <a:latin typeface="Inter" pitchFamily="34" charset="0"/>
                <a:ea typeface="Inter" pitchFamily="34" charset="-122"/>
                <a:cs typeface="Inter" pitchFamily="34" charset="-120"/>
              </a:rPr>
              <a:t>, making it suitable for a range of applications from signal processing to machine learning.</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pic>
        <p:nvPicPr>
          <p:cNvPr id="3" name="Image 0" descr="preencoded.png">    </p:cNvPr>
          <p:cNvPicPr>
            <a:picLocks noChangeAspect="1"/>
          </p:cNvPicPr>
          <p:nvPr/>
        </p:nvPicPr>
        <p:blipFill>
          <a:blip r:embed="rId1"/>
          <a:stretch>
            <a:fillRect/>
          </a:stretch>
        </p:blipFill>
        <p:spPr>
          <a:xfrm>
            <a:off x="9269016" y="2704624"/>
            <a:ext cx="4694277" cy="2820353"/>
          </a:xfrm>
          <a:prstGeom prst="rect">
            <a:avLst/>
          </a:prstGeom>
        </p:spPr>
      </p:pic>
      <p:sp>
        <p:nvSpPr>
          <p:cNvPr id="4" name="Text 1"/>
          <p:cNvSpPr/>
          <p:nvPr/>
        </p:nvSpPr>
        <p:spPr>
          <a:xfrm>
            <a:off x="1180267" y="2082046"/>
            <a:ext cx="6763583" cy="845463"/>
          </a:xfrm>
          <a:prstGeom prst="rect">
            <a:avLst/>
          </a:prstGeom>
          <a:noFill/>
          <a:ln/>
        </p:spPr>
        <p:txBody>
          <a:bodyPr wrap="none" lIns="0" tIns="0" rIns="0" bIns="0" rtlCol="0" anchor="t"/>
          <a:lstStyle/>
          <a:p>
            <a:pPr algn="l" indent="0" marL="0">
              <a:lnSpc>
                <a:spcPts val="6650"/>
              </a:lnSpc>
              <a:buNone/>
            </a:pPr>
            <a:r>
              <a:rPr lang="en-US" sz="5300" b="1" dirty="0">
                <a:solidFill>
                  <a:srgbClr val="000000"/>
                </a:solidFill>
                <a:latin typeface="Petrona Bold" pitchFamily="34" charset="0"/>
                <a:ea typeface="Petrona Bold" pitchFamily="34" charset="-122"/>
                <a:cs typeface="Petrona Bold" pitchFamily="34" charset="-120"/>
              </a:rPr>
              <a:t>Zynq Architecture</a:t>
            </a:r>
            <a:pPr algn="l" indent="0" marL="0">
              <a:lnSpc>
                <a:spcPts val="6650"/>
              </a:lnSpc>
              <a:buNone/>
            </a:pPr>
            <a:r>
              <a:rPr lang="en-US" sz="5300" b="1" dirty="0">
                <a:solidFill>
                  <a:srgbClr val="000000"/>
                </a:solidFill>
                <a:latin typeface="Petrona Bold" pitchFamily="34" charset="0"/>
                <a:ea typeface="Petrona Bold" pitchFamily="34" charset="-122"/>
                <a:cs typeface="Petrona Bold" pitchFamily="34" charset="-120"/>
              </a:rPr>
              <a:t> </a:t>
            </a:r>
            <a:endParaRPr lang="en-US" sz="5300" dirty="0"/>
          </a:p>
        </p:txBody>
      </p:sp>
      <p:sp>
        <p:nvSpPr>
          <p:cNvPr id="5" name="Text 2"/>
          <p:cNvSpPr/>
          <p:nvPr/>
        </p:nvSpPr>
        <p:spPr>
          <a:xfrm>
            <a:off x="1180267" y="3207544"/>
            <a:ext cx="7108508" cy="373380"/>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Processing System (PS)</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a:t>
            </a:r>
            <a:endParaRPr lang="en-US" sz="1450" dirty="0"/>
          </a:p>
        </p:txBody>
      </p:sp>
      <p:sp>
        <p:nvSpPr>
          <p:cNvPr id="6" name="Text 3"/>
          <p:cNvSpPr/>
          <p:nvPr/>
        </p:nvSpPr>
        <p:spPr>
          <a:xfrm>
            <a:off x="1180267" y="3646170"/>
            <a:ext cx="7108508" cy="373380"/>
          </a:xfrm>
          <a:prstGeom prst="rect">
            <a:avLst/>
          </a:prstGeom>
          <a:noFill/>
          <a:ln/>
        </p:spPr>
        <p:txBody>
          <a:bodyPr wrap="none" lIns="0" tIns="0" rIns="0" bIns="0" rtlCol="0" anchor="t"/>
          <a:lstStyle/>
          <a:p>
            <a:pPr algn="l" lvl="1" marL="6858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Contains a Dual-core ARM Cortex-A9 processor.</a:t>
            </a:r>
            <a:endParaRPr lang="en-US" sz="1450" dirty="0"/>
          </a:p>
        </p:txBody>
      </p:sp>
      <p:sp>
        <p:nvSpPr>
          <p:cNvPr id="7" name="Text 4"/>
          <p:cNvSpPr/>
          <p:nvPr/>
        </p:nvSpPr>
        <p:spPr>
          <a:xfrm>
            <a:off x="1180267" y="4084796"/>
            <a:ext cx="7108508" cy="373380"/>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Programmable Logic (PL)</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a:t>
            </a:r>
            <a:endParaRPr lang="en-US" sz="1450" dirty="0"/>
          </a:p>
        </p:txBody>
      </p:sp>
      <p:sp>
        <p:nvSpPr>
          <p:cNvPr id="8" name="Text 5"/>
          <p:cNvSpPr/>
          <p:nvPr/>
        </p:nvSpPr>
        <p:spPr>
          <a:xfrm>
            <a:off x="1180267" y="4523423"/>
            <a:ext cx="7108508" cy="373380"/>
          </a:xfrm>
          <a:prstGeom prst="rect">
            <a:avLst/>
          </a:prstGeom>
          <a:noFill/>
          <a:ln/>
        </p:spPr>
        <p:txBody>
          <a:bodyPr wrap="none" lIns="0" tIns="0" rIns="0" bIns="0" rtlCol="0" anchor="t"/>
          <a:lstStyle/>
          <a:p>
            <a:pPr algn="l" lvl="1" marL="6858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Configurable FPGA fabric.</a:t>
            </a:r>
            <a:endParaRPr lang="en-US" sz="1450" dirty="0"/>
          </a:p>
        </p:txBody>
      </p:sp>
      <p:sp>
        <p:nvSpPr>
          <p:cNvPr id="9" name="Text 6"/>
          <p:cNvSpPr/>
          <p:nvPr/>
        </p:nvSpPr>
        <p:spPr>
          <a:xfrm>
            <a:off x="1180267" y="4962049"/>
            <a:ext cx="7108508" cy="373380"/>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AXI Interfaces</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a:t>
            </a:r>
            <a:endParaRPr lang="en-US" sz="1450" dirty="0"/>
          </a:p>
        </p:txBody>
      </p:sp>
      <p:sp>
        <p:nvSpPr>
          <p:cNvPr id="10" name="Text 7"/>
          <p:cNvSpPr/>
          <p:nvPr/>
        </p:nvSpPr>
        <p:spPr>
          <a:xfrm>
            <a:off x="1180267" y="5400675"/>
            <a:ext cx="7108508" cy="746760"/>
          </a:xfrm>
          <a:prstGeom prst="rect">
            <a:avLst/>
          </a:prstGeom>
          <a:noFill/>
          <a:ln/>
        </p:spPr>
        <p:txBody>
          <a:bodyPr wrap="square" lIns="0" tIns="0" rIns="0" bIns="0" rtlCol="0" anchor="t"/>
          <a:lstStyle/>
          <a:p>
            <a:pPr algn="l" lvl="1" marL="6858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AXI (Advanced eXtensible Interface) bridges the PS and PL</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433507" y="243840"/>
            <a:ext cx="13763387" cy="7757755"/>
          </a:xfrm>
          <a:prstGeom prst="roundRect">
            <a:avLst>
              <a:gd name="adj" fmla="val 1682"/>
            </a:avLst>
          </a:prstGeom>
          <a:solidFill>
            <a:srgbClr val="FFFFFF">
              <a:alpha val="95000"/>
            </a:srgbClr>
          </a:solidFill>
          <a:ln w="7620">
            <a:solidFill>
              <a:srgbClr val="E6E6E6">
                <a:alpha val="75000"/>
              </a:srgbClr>
            </a:solidFill>
            <a:prstDash val="solid"/>
          </a:ln>
        </p:spPr>
      </p:sp>
      <p:sp>
        <p:nvSpPr>
          <p:cNvPr id="3" name="Text 1"/>
          <p:cNvSpPr/>
          <p:nvPr/>
        </p:nvSpPr>
        <p:spPr>
          <a:xfrm>
            <a:off x="1158121" y="741998"/>
            <a:ext cx="6622852" cy="594360"/>
          </a:xfrm>
          <a:prstGeom prst="rect">
            <a:avLst/>
          </a:prstGeom>
          <a:noFill/>
          <a:ln/>
        </p:spPr>
        <p:txBody>
          <a:bodyPr wrap="none" lIns="0" tIns="0" rIns="0" bIns="0" rtlCol="0" anchor="t"/>
          <a:lstStyle/>
          <a:p>
            <a:pPr algn="l" indent="0" marL="0">
              <a:lnSpc>
                <a:spcPts val="4650"/>
              </a:lnSpc>
              <a:buNone/>
            </a:pPr>
            <a:r>
              <a:rPr lang="en-US" sz="3700" b="1" dirty="0">
                <a:solidFill>
                  <a:srgbClr val="000000"/>
                </a:solidFill>
                <a:latin typeface="Petrona Bold" pitchFamily="34" charset="0"/>
                <a:ea typeface="Petrona Bold" pitchFamily="34" charset="-122"/>
                <a:cs typeface="Petrona Bold" pitchFamily="34" charset="-120"/>
              </a:rPr>
              <a:t>Setting Up the PYNQ-Z2 Board</a:t>
            </a:r>
            <a:endParaRPr lang="en-US" sz="3700" dirty="0"/>
          </a:p>
        </p:txBody>
      </p:sp>
      <p:pic>
        <p:nvPicPr>
          <p:cNvPr id="4" name="Image 0" descr="preencoded.png">    </p:cNvPr>
          <p:cNvPicPr>
            <a:picLocks noChangeAspect="1"/>
          </p:cNvPicPr>
          <p:nvPr/>
        </p:nvPicPr>
        <p:blipFill>
          <a:blip r:embed="rId1"/>
          <a:stretch>
            <a:fillRect/>
          </a:stretch>
        </p:blipFill>
        <p:spPr>
          <a:xfrm>
            <a:off x="1158121" y="1698665"/>
            <a:ext cx="905828" cy="1087041"/>
          </a:xfrm>
          <a:prstGeom prst="rect">
            <a:avLst/>
          </a:prstGeom>
        </p:spPr>
      </p:pic>
      <p:sp>
        <p:nvSpPr>
          <p:cNvPr id="5" name="Text 2"/>
          <p:cNvSpPr/>
          <p:nvPr/>
        </p:nvSpPr>
        <p:spPr>
          <a:xfrm>
            <a:off x="2335649" y="1879759"/>
            <a:ext cx="2377916" cy="297180"/>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Insert MicroSD Card</a:t>
            </a:r>
            <a:endParaRPr lang="en-US" sz="1850" dirty="0"/>
          </a:p>
        </p:txBody>
      </p:sp>
      <p:sp>
        <p:nvSpPr>
          <p:cNvPr id="6" name="Text 3"/>
          <p:cNvSpPr/>
          <p:nvPr/>
        </p:nvSpPr>
        <p:spPr>
          <a:xfrm>
            <a:off x="2335649" y="2285643"/>
            <a:ext cx="11136630" cy="289917"/>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Place the microSD card containing the PYNQ image into the board's SD card slot.</a:t>
            </a:r>
            <a:endParaRPr lang="en-US" sz="1400" dirty="0"/>
          </a:p>
        </p:txBody>
      </p:sp>
      <p:pic>
        <p:nvPicPr>
          <p:cNvPr id="7" name="Image 1" descr="preencoded.png">    </p:cNvPr>
          <p:cNvPicPr>
            <a:picLocks noChangeAspect="1"/>
          </p:cNvPicPr>
          <p:nvPr/>
        </p:nvPicPr>
        <p:blipFill>
          <a:blip r:embed="rId2"/>
          <a:stretch>
            <a:fillRect/>
          </a:stretch>
        </p:blipFill>
        <p:spPr>
          <a:xfrm>
            <a:off x="1158121" y="2785705"/>
            <a:ext cx="905828" cy="1087041"/>
          </a:xfrm>
          <a:prstGeom prst="rect">
            <a:avLst/>
          </a:prstGeom>
        </p:spPr>
      </p:pic>
      <p:sp>
        <p:nvSpPr>
          <p:cNvPr id="8" name="Text 4"/>
          <p:cNvSpPr/>
          <p:nvPr/>
        </p:nvSpPr>
        <p:spPr>
          <a:xfrm>
            <a:off x="2335649" y="2966799"/>
            <a:ext cx="2377916" cy="297180"/>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Connect Power</a:t>
            </a:r>
            <a:endParaRPr lang="en-US" sz="1850" dirty="0"/>
          </a:p>
        </p:txBody>
      </p:sp>
      <p:sp>
        <p:nvSpPr>
          <p:cNvPr id="9" name="Text 5"/>
          <p:cNvSpPr/>
          <p:nvPr/>
        </p:nvSpPr>
        <p:spPr>
          <a:xfrm>
            <a:off x="2335649" y="3372683"/>
            <a:ext cx="11136630" cy="289917"/>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Plug in the power adapter and turn on the board. The LEDs will light up as the board boots.</a:t>
            </a:r>
            <a:endParaRPr lang="en-US" sz="1400" dirty="0"/>
          </a:p>
        </p:txBody>
      </p:sp>
      <p:pic>
        <p:nvPicPr>
          <p:cNvPr id="10" name="Image 2" descr="preencoded.png">    </p:cNvPr>
          <p:cNvPicPr>
            <a:picLocks noChangeAspect="1"/>
          </p:cNvPicPr>
          <p:nvPr/>
        </p:nvPicPr>
        <p:blipFill>
          <a:blip r:embed="rId3"/>
          <a:stretch>
            <a:fillRect/>
          </a:stretch>
        </p:blipFill>
        <p:spPr>
          <a:xfrm>
            <a:off x="1158121" y="3872746"/>
            <a:ext cx="905828" cy="1087041"/>
          </a:xfrm>
          <a:prstGeom prst="rect">
            <a:avLst/>
          </a:prstGeom>
        </p:spPr>
      </p:pic>
      <p:sp>
        <p:nvSpPr>
          <p:cNvPr id="11" name="Text 6"/>
          <p:cNvSpPr/>
          <p:nvPr/>
        </p:nvSpPr>
        <p:spPr>
          <a:xfrm>
            <a:off x="2335649" y="4053840"/>
            <a:ext cx="2377916" cy="297180"/>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Network Connection</a:t>
            </a:r>
            <a:endParaRPr lang="en-US" sz="1850" dirty="0"/>
          </a:p>
        </p:txBody>
      </p:sp>
      <p:sp>
        <p:nvSpPr>
          <p:cNvPr id="12" name="Text 7"/>
          <p:cNvSpPr/>
          <p:nvPr/>
        </p:nvSpPr>
        <p:spPr>
          <a:xfrm>
            <a:off x="2335649" y="4459724"/>
            <a:ext cx="11136630" cy="289917"/>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Connect the Ethernet cable from the PYNQ-Z2 board to your local network.</a:t>
            </a:r>
            <a:endParaRPr lang="en-US" sz="1400" dirty="0"/>
          </a:p>
        </p:txBody>
      </p:sp>
      <p:pic>
        <p:nvPicPr>
          <p:cNvPr id="13" name="Image 3" descr="preencoded.png">    </p:cNvPr>
          <p:cNvPicPr>
            <a:picLocks noChangeAspect="1"/>
          </p:cNvPicPr>
          <p:nvPr/>
        </p:nvPicPr>
        <p:blipFill>
          <a:blip r:embed="rId4"/>
          <a:stretch>
            <a:fillRect/>
          </a:stretch>
        </p:blipFill>
        <p:spPr>
          <a:xfrm>
            <a:off x="1158121" y="4959787"/>
            <a:ext cx="905828" cy="1087041"/>
          </a:xfrm>
          <a:prstGeom prst="rect">
            <a:avLst/>
          </a:prstGeom>
        </p:spPr>
      </p:pic>
      <p:sp>
        <p:nvSpPr>
          <p:cNvPr id="14" name="Text 8"/>
          <p:cNvSpPr/>
          <p:nvPr/>
        </p:nvSpPr>
        <p:spPr>
          <a:xfrm>
            <a:off x="2335649" y="5140881"/>
            <a:ext cx="2377916" cy="297180"/>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Find IP Address</a:t>
            </a:r>
            <a:endParaRPr lang="en-US" sz="1850" dirty="0"/>
          </a:p>
        </p:txBody>
      </p:sp>
      <p:sp>
        <p:nvSpPr>
          <p:cNvPr id="15" name="Text 9"/>
          <p:cNvSpPr/>
          <p:nvPr/>
        </p:nvSpPr>
        <p:spPr>
          <a:xfrm>
            <a:off x="2335649" y="5546765"/>
            <a:ext cx="11136630" cy="289917"/>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Use a network scanner to locate the board's IP address.</a:t>
            </a:r>
            <a:endParaRPr lang="en-US" sz="1400" dirty="0"/>
          </a:p>
        </p:txBody>
      </p:sp>
      <p:pic>
        <p:nvPicPr>
          <p:cNvPr id="16" name="Image 4" descr="preencoded.png">    </p:cNvPr>
          <p:cNvPicPr>
            <a:picLocks noChangeAspect="1"/>
          </p:cNvPicPr>
          <p:nvPr/>
        </p:nvPicPr>
        <p:blipFill>
          <a:blip r:embed="rId5"/>
          <a:stretch>
            <a:fillRect/>
          </a:stretch>
        </p:blipFill>
        <p:spPr>
          <a:xfrm>
            <a:off x="1158121" y="6046827"/>
            <a:ext cx="905828" cy="1456611"/>
          </a:xfrm>
          <a:prstGeom prst="rect">
            <a:avLst/>
          </a:prstGeom>
        </p:spPr>
      </p:pic>
      <p:sp>
        <p:nvSpPr>
          <p:cNvPr id="17" name="Text 10"/>
          <p:cNvSpPr/>
          <p:nvPr/>
        </p:nvSpPr>
        <p:spPr>
          <a:xfrm>
            <a:off x="2335649" y="6227921"/>
            <a:ext cx="2621518" cy="297180"/>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Access Jupyter Interface</a:t>
            </a:r>
            <a:endParaRPr lang="en-US" sz="1850" dirty="0"/>
          </a:p>
        </p:txBody>
      </p:sp>
      <p:sp>
        <p:nvSpPr>
          <p:cNvPr id="18" name="Text 11"/>
          <p:cNvSpPr/>
          <p:nvPr/>
        </p:nvSpPr>
        <p:spPr>
          <a:xfrm>
            <a:off x="2335649" y="6633805"/>
            <a:ext cx="11136630" cy="289917"/>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Open Jupyter by entering the IP address in a web browser</a:t>
            </a:r>
            <a:endParaRPr lang="en-US" sz="1400" dirty="0"/>
          </a:p>
        </p:txBody>
      </p:sp>
      <p:sp>
        <p:nvSpPr>
          <p:cNvPr id="19" name="Text 12"/>
          <p:cNvSpPr/>
          <p:nvPr/>
        </p:nvSpPr>
        <p:spPr>
          <a:xfrm>
            <a:off x="2335649" y="7032427"/>
            <a:ext cx="11136630" cy="289917"/>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http://&lt;PYNQ-Z2_IP_ADDRESS&gt;</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sp>
        <p:nvSpPr>
          <p:cNvPr id="3" name="Text 1"/>
          <p:cNvSpPr/>
          <p:nvPr/>
        </p:nvSpPr>
        <p:spPr>
          <a:xfrm>
            <a:off x="1180267" y="776049"/>
            <a:ext cx="9546908" cy="490061"/>
          </a:xfrm>
          <a:prstGeom prst="rect">
            <a:avLst/>
          </a:prstGeom>
          <a:noFill/>
          <a:ln/>
        </p:spPr>
        <p:txBody>
          <a:bodyPr wrap="none" lIns="0" tIns="0" rIns="0" bIns="0" rtlCol="0" anchor="t"/>
          <a:lstStyle/>
          <a:p>
            <a:pPr algn="l" indent="0" marL="0">
              <a:lnSpc>
                <a:spcPts val="3850"/>
              </a:lnSpc>
              <a:buNone/>
            </a:pPr>
            <a:r>
              <a:rPr lang="en-US" sz="3050" b="1" dirty="0">
                <a:solidFill>
                  <a:srgbClr val="000000"/>
                </a:solidFill>
                <a:latin typeface="Petrona Bold" pitchFamily="34" charset="0"/>
                <a:ea typeface="Petrona Bold" pitchFamily="34" charset="-122"/>
                <a:cs typeface="Petrona Bold" pitchFamily="34" charset="-120"/>
              </a:rPr>
              <a:t>Let’s Light It Up! The Hello LED Program on PYNQ-Z2</a:t>
            </a:r>
            <a:endParaRPr lang="en-US" sz="3050" dirty="0"/>
          </a:p>
        </p:txBody>
      </p:sp>
      <p:pic>
        <p:nvPicPr>
          <p:cNvPr id="4" name="Image 0" descr="preencoded.png">    </p:cNvPr>
          <p:cNvPicPr>
            <a:picLocks noChangeAspect="1"/>
          </p:cNvPicPr>
          <p:nvPr/>
        </p:nvPicPr>
        <p:blipFill>
          <a:blip r:embed="rId1"/>
          <a:stretch>
            <a:fillRect/>
          </a:stretch>
        </p:blipFill>
        <p:spPr>
          <a:xfrm>
            <a:off x="4068366" y="1639491"/>
            <a:ext cx="6493550" cy="58139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FFFFFF">
              <a:alpha val="95000"/>
            </a:srgbClr>
          </a:solidFill>
          <a:ln w="7620">
            <a:solidFill>
              <a:srgbClr val="E6E6E6">
                <a:alpha val="75000"/>
              </a:srgbClr>
            </a:solidFill>
            <a:prstDash val="solid"/>
          </a:ln>
        </p:spPr>
      </p:sp>
      <p:sp>
        <p:nvSpPr>
          <p:cNvPr id="3" name="Text 1"/>
          <p:cNvSpPr/>
          <p:nvPr/>
        </p:nvSpPr>
        <p:spPr>
          <a:xfrm>
            <a:off x="1180267" y="2749034"/>
            <a:ext cx="12269867" cy="298609"/>
          </a:xfrm>
          <a:prstGeom prst="rect">
            <a:avLst/>
          </a:prstGeom>
          <a:noFill/>
          <a:ln/>
        </p:spPr>
        <p:txBody>
          <a:bodyPr wrap="none" lIns="0" tIns="0" rIns="0" bIns="0" rtlCol="0" anchor="t"/>
          <a:lstStyle/>
          <a:p>
            <a:pPr algn="l" indent="0" marL="0">
              <a:lnSpc>
                <a:spcPts val="2350"/>
              </a:lnSpc>
              <a:buNone/>
            </a:pPr>
            <a:endParaRPr lang="en-US" sz="1450" dirty="0"/>
          </a:p>
        </p:txBody>
      </p:sp>
      <p:pic>
        <p:nvPicPr>
          <p:cNvPr id="4" name="Image 0" descr="preencoded.png">
            <a:hlinkClick r:id="rId2" tooltip=""/>
          </p:cNvPr>
          <p:cNvPicPr>
            <a:picLocks noChangeAspect="1"/>
          </p:cNvPicPr>
          <p:nvPr/>
        </p:nvPicPr>
        <p:blipFill>
          <a:blip r:embed="rId1"/>
          <a:stretch>
            <a:fillRect/>
          </a:stretch>
        </p:blipFill>
        <p:spPr>
          <a:xfrm>
            <a:off x="1180267" y="3257669"/>
            <a:ext cx="12269867" cy="1882259"/>
          </a:xfrm>
          <a:prstGeom prst="rect">
            <a:avLst/>
          </a:prstGeom>
        </p:spPr>
      </p:pic>
      <p:sp>
        <p:nvSpPr>
          <p:cNvPr id="5" name="Text 2"/>
          <p:cNvSpPr/>
          <p:nvPr/>
        </p:nvSpPr>
        <p:spPr>
          <a:xfrm>
            <a:off x="1180267" y="5349954"/>
            <a:ext cx="12269867" cy="298609"/>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2025-06-04T03:40:06Z</dcterms:created>
  <dcterms:modified xsi:type="dcterms:W3CDTF">2025-06-04T03:40:06Z</dcterms:modified>
</cp:coreProperties>
</file>